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9"/>
  </p:notesMasterIdLst>
  <p:sldIdLst>
    <p:sldId id="256" r:id="rId2"/>
    <p:sldId id="257" r:id="rId3"/>
    <p:sldId id="290" r:id="rId4"/>
    <p:sldId id="259" r:id="rId5"/>
    <p:sldId id="260" r:id="rId6"/>
    <p:sldId id="261" r:id="rId7"/>
    <p:sldId id="265" r:id="rId8"/>
    <p:sldId id="263" r:id="rId9"/>
    <p:sldId id="264" r:id="rId10"/>
    <p:sldId id="266" r:id="rId11"/>
    <p:sldId id="267" r:id="rId12"/>
    <p:sldId id="268" r:id="rId13"/>
    <p:sldId id="269" r:id="rId14"/>
    <p:sldId id="276" r:id="rId15"/>
    <p:sldId id="277" r:id="rId16"/>
    <p:sldId id="279" r:id="rId17"/>
    <p:sldId id="280" r:id="rId18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41" autoAdjust="0"/>
    <p:restoredTop sz="94660"/>
  </p:normalViewPr>
  <p:slideViewPr>
    <p:cSldViewPr>
      <p:cViewPr>
        <p:scale>
          <a:sx n="78" d="100"/>
          <a:sy n="78" d="100"/>
        </p:scale>
        <p:origin x="-1152" y="2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716ED37-131C-4239-AEAF-1E40B8AD200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E2100A8F-398D-4228-AA31-CA93788A77B0}">
      <dgm:prSet custT="1"/>
      <dgm:spPr>
        <a:solidFill>
          <a:srgbClr val="996633">
            <a:alpha val="50000"/>
          </a:srgbClr>
        </a:solidFill>
        <a:ln>
          <a:noFill/>
        </a:ln>
      </dgm:spPr>
      <dgm:t>
        <a:bodyPr/>
        <a:lstStyle/>
        <a:p>
          <a:pPr algn="ctr" rtl="0">
            <a:spcAft>
              <a:spcPts val="1200"/>
            </a:spcAft>
          </a:pPr>
          <a:r>
            <a:rPr lang="bg-BG" sz="3500" b="1" dirty="0" smtClean="0">
              <a:solidFill>
                <a:schemeClr val="tx1"/>
              </a:solidFill>
            </a:rPr>
            <a:t>Националната музика на европейските държави като перспектива в образованието и професионалната кариера на младите музиканти</a:t>
          </a:r>
          <a:endParaRPr lang="en-GB" sz="3500" b="1" i="1" noProof="0" dirty="0" smtClean="0">
            <a:solidFill>
              <a:schemeClr val="tx1"/>
            </a:solidFill>
          </a:endParaRPr>
        </a:p>
      </dgm:t>
    </dgm:pt>
    <dgm:pt modelId="{11312768-C2F0-4E80-B670-927E75894FEB}" type="parTrans" cxnId="{EFDF1EC1-C407-4412-8E83-7A17011B7E12}">
      <dgm:prSet/>
      <dgm:spPr/>
      <dgm:t>
        <a:bodyPr/>
        <a:lstStyle/>
        <a:p>
          <a:endParaRPr lang="pl-PL"/>
        </a:p>
      </dgm:t>
    </dgm:pt>
    <dgm:pt modelId="{151DDD88-B267-4823-948E-C2BB42BCA3F9}" type="sibTrans" cxnId="{EFDF1EC1-C407-4412-8E83-7A17011B7E12}">
      <dgm:prSet/>
      <dgm:spPr/>
      <dgm:t>
        <a:bodyPr/>
        <a:lstStyle/>
        <a:p>
          <a:endParaRPr lang="pl-PL"/>
        </a:p>
      </dgm:t>
    </dgm:pt>
    <dgm:pt modelId="{044EF936-D2D0-4810-B262-B175D92047D1}" type="pres">
      <dgm:prSet presAssocID="{9716ED37-131C-4239-AEAF-1E40B8AD200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CBD040D7-48C1-4D47-A8DA-7F3143223EAA}" type="pres">
      <dgm:prSet presAssocID="{E2100A8F-398D-4228-AA31-CA93788A77B0}" presName="parentText" presStyleLbl="node1" presStyleIdx="0" presStyleCnt="1" custScaleY="653818" custLinFactNeighborX="1570" custLinFactNeighborY="85089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E6087371-7CB8-4EA8-B45C-04186ED12CF5}" type="presOf" srcId="{9716ED37-131C-4239-AEAF-1E40B8AD200A}" destId="{044EF936-D2D0-4810-B262-B175D92047D1}" srcOrd="0" destOrd="0" presId="urn:microsoft.com/office/officeart/2005/8/layout/vList2"/>
    <dgm:cxn modelId="{EFDF1EC1-C407-4412-8E83-7A17011B7E12}" srcId="{9716ED37-131C-4239-AEAF-1E40B8AD200A}" destId="{E2100A8F-398D-4228-AA31-CA93788A77B0}" srcOrd="0" destOrd="0" parTransId="{11312768-C2F0-4E80-B670-927E75894FEB}" sibTransId="{151DDD88-B267-4823-948E-C2BB42BCA3F9}"/>
    <dgm:cxn modelId="{57512D80-38AA-4A0A-8C44-944F16D8E474}" type="presOf" srcId="{E2100A8F-398D-4228-AA31-CA93788A77B0}" destId="{CBD040D7-48C1-4D47-A8DA-7F3143223EAA}" srcOrd="0" destOrd="0" presId="urn:microsoft.com/office/officeart/2005/8/layout/vList2"/>
    <dgm:cxn modelId="{D2C63BD1-150D-4B75-8F22-305E6F73EBEB}" type="presParOf" srcId="{044EF936-D2D0-4810-B262-B175D92047D1}" destId="{CBD040D7-48C1-4D47-A8DA-7F3143223EA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716ED37-131C-4239-AEAF-1E40B8AD200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E2100A8F-398D-4228-AA31-CA93788A77B0}">
      <dgm:prSet custT="1"/>
      <dgm:spPr>
        <a:solidFill>
          <a:srgbClr val="996633">
            <a:alpha val="50000"/>
          </a:srgbClr>
        </a:solidFill>
        <a:ln>
          <a:noFill/>
        </a:ln>
      </dgm:spPr>
      <dgm:t>
        <a:bodyPr/>
        <a:lstStyle/>
        <a:p>
          <a:pPr algn="ctr" rtl="0">
            <a:spcAft>
              <a:spcPts val="1200"/>
            </a:spcAft>
          </a:pPr>
          <a:r>
            <a:rPr lang="bg-BG" sz="2000" b="1" dirty="0" smtClean="0">
              <a:solidFill>
                <a:schemeClr val="tx1"/>
              </a:solidFill>
            </a:rPr>
            <a:t>Националната музика на европейските държави като перспектива в образованието и професионалната кариера на младите музиканти</a:t>
          </a:r>
          <a:endParaRPr lang="en-GB" sz="2000" b="1" i="1" noProof="0" dirty="0" smtClean="0">
            <a:solidFill>
              <a:schemeClr val="tx1"/>
            </a:solidFill>
          </a:endParaRPr>
        </a:p>
      </dgm:t>
    </dgm:pt>
    <dgm:pt modelId="{11312768-C2F0-4E80-B670-927E75894FEB}" type="parTrans" cxnId="{EFDF1EC1-C407-4412-8E83-7A17011B7E12}">
      <dgm:prSet/>
      <dgm:spPr/>
      <dgm:t>
        <a:bodyPr/>
        <a:lstStyle/>
        <a:p>
          <a:endParaRPr lang="pl-PL"/>
        </a:p>
      </dgm:t>
    </dgm:pt>
    <dgm:pt modelId="{151DDD88-B267-4823-948E-C2BB42BCA3F9}" type="sibTrans" cxnId="{EFDF1EC1-C407-4412-8E83-7A17011B7E12}">
      <dgm:prSet/>
      <dgm:spPr/>
      <dgm:t>
        <a:bodyPr/>
        <a:lstStyle/>
        <a:p>
          <a:endParaRPr lang="pl-PL"/>
        </a:p>
      </dgm:t>
    </dgm:pt>
    <dgm:pt modelId="{044EF936-D2D0-4810-B262-B175D92047D1}" type="pres">
      <dgm:prSet presAssocID="{9716ED37-131C-4239-AEAF-1E40B8AD200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CBD040D7-48C1-4D47-A8DA-7F3143223EAA}" type="pres">
      <dgm:prSet presAssocID="{E2100A8F-398D-4228-AA31-CA93788A77B0}" presName="parentText" presStyleLbl="node1" presStyleIdx="0" presStyleCnt="1" custScaleY="653818" custLinFactNeighborX="1942" custLinFactNeighborY="10688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6AC3F0DB-D693-47C7-B480-07D4DF95BD29}" type="presOf" srcId="{9716ED37-131C-4239-AEAF-1E40B8AD200A}" destId="{044EF936-D2D0-4810-B262-B175D92047D1}" srcOrd="0" destOrd="0" presId="urn:microsoft.com/office/officeart/2005/8/layout/vList2"/>
    <dgm:cxn modelId="{EFDF1EC1-C407-4412-8E83-7A17011B7E12}" srcId="{9716ED37-131C-4239-AEAF-1E40B8AD200A}" destId="{E2100A8F-398D-4228-AA31-CA93788A77B0}" srcOrd="0" destOrd="0" parTransId="{11312768-C2F0-4E80-B670-927E75894FEB}" sibTransId="{151DDD88-B267-4823-948E-C2BB42BCA3F9}"/>
    <dgm:cxn modelId="{7C446205-2239-4579-8834-7997F40E564F}" type="presOf" srcId="{E2100A8F-398D-4228-AA31-CA93788A77B0}" destId="{CBD040D7-48C1-4D47-A8DA-7F3143223EAA}" srcOrd="0" destOrd="0" presId="urn:microsoft.com/office/officeart/2005/8/layout/vList2"/>
    <dgm:cxn modelId="{95D341B0-4C56-4975-B881-004DD89F216C}" type="presParOf" srcId="{044EF936-D2D0-4810-B262-B175D92047D1}" destId="{CBD040D7-48C1-4D47-A8DA-7F3143223EA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716ED37-131C-4239-AEAF-1E40B8AD200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E2100A8F-398D-4228-AA31-CA93788A77B0}">
      <dgm:prSet custT="1"/>
      <dgm:spPr>
        <a:solidFill>
          <a:srgbClr val="996633">
            <a:alpha val="50000"/>
          </a:srgbClr>
        </a:solidFill>
        <a:ln>
          <a:noFill/>
        </a:ln>
      </dgm:spPr>
      <dgm:t>
        <a:bodyPr/>
        <a:lstStyle/>
        <a:p>
          <a:pPr algn="ctr" rtl="0">
            <a:spcAft>
              <a:spcPts val="1200"/>
            </a:spcAft>
          </a:pPr>
          <a:r>
            <a:rPr lang="bg-BG" sz="3600" b="1" i="1" noProof="0" dirty="0" smtClean="0">
              <a:solidFill>
                <a:schemeClr val="tx1"/>
              </a:solidFill>
            </a:rPr>
            <a:t>ОРГАНИЗАЦИИ</a:t>
          </a:r>
          <a:endParaRPr lang="en-GB" sz="3600" b="1" i="1" noProof="0" dirty="0" smtClean="0">
            <a:solidFill>
              <a:schemeClr val="tx1"/>
            </a:solidFill>
          </a:endParaRPr>
        </a:p>
      </dgm:t>
    </dgm:pt>
    <dgm:pt modelId="{11312768-C2F0-4E80-B670-927E75894FEB}" type="parTrans" cxnId="{EFDF1EC1-C407-4412-8E83-7A17011B7E12}">
      <dgm:prSet/>
      <dgm:spPr/>
      <dgm:t>
        <a:bodyPr/>
        <a:lstStyle/>
        <a:p>
          <a:endParaRPr lang="pl-PL"/>
        </a:p>
      </dgm:t>
    </dgm:pt>
    <dgm:pt modelId="{151DDD88-B267-4823-948E-C2BB42BCA3F9}" type="sibTrans" cxnId="{EFDF1EC1-C407-4412-8E83-7A17011B7E12}">
      <dgm:prSet/>
      <dgm:spPr/>
      <dgm:t>
        <a:bodyPr/>
        <a:lstStyle/>
        <a:p>
          <a:endParaRPr lang="pl-PL"/>
        </a:p>
      </dgm:t>
    </dgm:pt>
    <dgm:pt modelId="{044EF936-D2D0-4810-B262-B175D92047D1}" type="pres">
      <dgm:prSet presAssocID="{9716ED37-131C-4239-AEAF-1E40B8AD200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CBD040D7-48C1-4D47-A8DA-7F3143223EAA}" type="pres">
      <dgm:prSet presAssocID="{E2100A8F-398D-4228-AA31-CA93788A77B0}" presName="parentText" presStyleLbl="node1" presStyleIdx="0" presStyleCnt="1" custScaleY="653818" custLinFactNeighborX="-1303" custLinFactNeighborY="-22773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D29421D4-1F3C-4A39-B7F9-D2134BCA7075}" type="presOf" srcId="{9716ED37-131C-4239-AEAF-1E40B8AD200A}" destId="{044EF936-D2D0-4810-B262-B175D92047D1}" srcOrd="0" destOrd="0" presId="urn:microsoft.com/office/officeart/2005/8/layout/vList2"/>
    <dgm:cxn modelId="{EFDF1EC1-C407-4412-8E83-7A17011B7E12}" srcId="{9716ED37-131C-4239-AEAF-1E40B8AD200A}" destId="{E2100A8F-398D-4228-AA31-CA93788A77B0}" srcOrd="0" destOrd="0" parTransId="{11312768-C2F0-4E80-B670-927E75894FEB}" sibTransId="{151DDD88-B267-4823-948E-C2BB42BCA3F9}"/>
    <dgm:cxn modelId="{FFF0728A-E3F3-4B45-8B0C-1D2E067AB998}" type="presOf" srcId="{E2100A8F-398D-4228-AA31-CA93788A77B0}" destId="{CBD040D7-48C1-4D47-A8DA-7F3143223EAA}" srcOrd="0" destOrd="0" presId="urn:microsoft.com/office/officeart/2005/8/layout/vList2"/>
    <dgm:cxn modelId="{A087DBF0-42D6-4BD0-994F-447E68FB2C79}" type="presParOf" srcId="{044EF936-D2D0-4810-B262-B175D92047D1}" destId="{CBD040D7-48C1-4D47-A8DA-7F3143223EA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716ED37-131C-4239-AEAF-1E40B8AD200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E2100A8F-398D-4228-AA31-CA93788A77B0}">
      <dgm:prSet custT="1"/>
      <dgm:spPr>
        <a:solidFill>
          <a:srgbClr val="996633">
            <a:alpha val="50000"/>
          </a:srgbClr>
        </a:solidFill>
        <a:ln>
          <a:noFill/>
        </a:ln>
      </dgm:spPr>
      <dgm:t>
        <a:bodyPr/>
        <a:lstStyle/>
        <a:p>
          <a:pPr algn="ctr" rtl="0">
            <a:spcAft>
              <a:spcPts val="1200"/>
            </a:spcAft>
          </a:pPr>
          <a:r>
            <a:rPr lang="bg-BG" sz="3600" b="1" i="1" dirty="0" smtClean="0">
              <a:solidFill>
                <a:schemeClr val="tx1"/>
              </a:solidFill>
            </a:rPr>
            <a:t>ПРИОРИТЕТИ</a:t>
          </a:r>
          <a:endParaRPr lang="en-GB" sz="3600" b="1" i="1" noProof="0" dirty="0" smtClean="0">
            <a:solidFill>
              <a:schemeClr val="tx1"/>
            </a:solidFill>
          </a:endParaRPr>
        </a:p>
      </dgm:t>
    </dgm:pt>
    <dgm:pt modelId="{151DDD88-B267-4823-948E-C2BB42BCA3F9}" type="sibTrans" cxnId="{EFDF1EC1-C407-4412-8E83-7A17011B7E12}">
      <dgm:prSet/>
      <dgm:spPr/>
      <dgm:t>
        <a:bodyPr/>
        <a:lstStyle/>
        <a:p>
          <a:endParaRPr lang="pl-PL"/>
        </a:p>
      </dgm:t>
    </dgm:pt>
    <dgm:pt modelId="{11312768-C2F0-4E80-B670-927E75894FEB}" type="parTrans" cxnId="{EFDF1EC1-C407-4412-8E83-7A17011B7E12}">
      <dgm:prSet/>
      <dgm:spPr/>
      <dgm:t>
        <a:bodyPr/>
        <a:lstStyle/>
        <a:p>
          <a:endParaRPr lang="pl-PL"/>
        </a:p>
      </dgm:t>
    </dgm:pt>
    <dgm:pt modelId="{044EF936-D2D0-4810-B262-B175D92047D1}" type="pres">
      <dgm:prSet presAssocID="{9716ED37-131C-4239-AEAF-1E40B8AD200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CBD040D7-48C1-4D47-A8DA-7F3143223EAA}" type="pres">
      <dgm:prSet presAssocID="{E2100A8F-398D-4228-AA31-CA93788A77B0}" presName="parentText" presStyleLbl="node1" presStyleIdx="0" presStyleCnt="1" custScaleY="653818" custLinFactNeighborX="1942" custLinFactNeighborY="10688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5B60665A-E044-4B12-8D39-351EEC25423A}" type="presOf" srcId="{9716ED37-131C-4239-AEAF-1E40B8AD200A}" destId="{044EF936-D2D0-4810-B262-B175D92047D1}" srcOrd="0" destOrd="0" presId="urn:microsoft.com/office/officeart/2005/8/layout/vList2"/>
    <dgm:cxn modelId="{BCFC44DF-4FA0-4A2C-B967-095979B7D2C5}" type="presOf" srcId="{E2100A8F-398D-4228-AA31-CA93788A77B0}" destId="{CBD040D7-48C1-4D47-A8DA-7F3143223EAA}" srcOrd="0" destOrd="0" presId="urn:microsoft.com/office/officeart/2005/8/layout/vList2"/>
    <dgm:cxn modelId="{EFDF1EC1-C407-4412-8E83-7A17011B7E12}" srcId="{9716ED37-131C-4239-AEAF-1E40B8AD200A}" destId="{E2100A8F-398D-4228-AA31-CA93788A77B0}" srcOrd="0" destOrd="0" parTransId="{11312768-C2F0-4E80-B670-927E75894FEB}" sibTransId="{151DDD88-B267-4823-948E-C2BB42BCA3F9}"/>
    <dgm:cxn modelId="{333201EF-7C87-4FF3-BD73-F1AC05DFB25A}" type="presParOf" srcId="{044EF936-D2D0-4810-B262-B175D92047D1}" destId="{CBD040D7-48C1-4D47-A8DA-7F3143223EA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716ED37-131C-4239-AEAF-1E40B8AD200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E2100A8F-398D-4228-AA31-CA93788A77B0}">
      <dgm:prSet custT="1"/>
      <dgm:spPr>
        <a:solidFill>
          <a:srgbClr val="996633">
            <a:alpha val="50000"/>
          </a:srgbClr>
        </a:solidFill>
        <a:ln>
          <a:noFill/>
        </a:ln>
      </dgm:spPr>
      <dgm:t>
        <a:bodyPr/>
        <a:lstStyle/>
        <a:p>
          <a:pPr algn="ctr" rtl="0">
            <a:spcAft>
              <a:spcPts val="1200"/>
            </a:spcAft>
          </a:pPr>
          <a:r>
            <a:rPr lang="bg-BG" sz="3600" b="1" i="1" dirty="0" smtClean="0">
              <a:solidFill>
                <a:schemeClr val="tx1"/>
              </a:solidFill>
            </a:rPr>
            <a:t>ПРИОРИТЕТИ</a:t>
          </a:r>
          <a:endParaRPr lang="en-GB" sz="3600" b="1" i="1" noProof="0" dirty="0" smtClean="0">
            <a:solidFill>
              <a:schemeClr val="tx1"/>
            </a:solidFill>
          </a:endParaRPr>
        </a:p>
      </dgm:t>
    </dgm:pt>
    <dgm:pt modelId="{11312768-C2F0-4E80-B670-927E75894FEB}" type="parTrans" cxnId="{EFDF1EC1-C407-4412-8E83-7A17011B7E12}">
      <dgm:prSet/>
      <dgm:spPr/>
      <dgm:t>
        <a:bodyPr/>
        <a:lstStyle/>
        <a:p>
          <a:endParaRPr lang="pl-PL"/>
        </a:p>
      </dgm:t>
    </dgm:pt>
    <dgm:pt modelId="{151DDD88-B267-4823-948E-C2BB42BCA3F9}" type="sibTrans" cxnId="{EFDF1EC1-C407-4412-8E83-7A17011B7E12}">
      <dgm:prSet/>
      <dgm:spPr/>
      <dgm:t>
        <a:bodyPr/>
        <a:lstStyle/>
        <a:p>
          <a:endParaRPr lang="pl-PL"/>
        </a:p>
      </dgm:t>
    </dgm:pt>
    <dgm:pt modelId="{044EF936-D2D0-4810-B262-B175D92047D1}" type="pres">
      <dgm:prSet presAssocID="{9716ED37-131C-4239-AEAF-1E40B8AD200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CBD040D7-48C1-4D47-A8DA-7F3143223EAA}" type="pres">
      <dgm:prSet presAssocID="{E2100A8F-398D-4228-AA31-CA93788A77B0}" presName="parentText" presStyleLbl="node1" presStyleIdx="0" presStyleCnt="1" custScaleY="653818" custLinFactNeighborX="1942" custLinFactNeighborY="10688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006CEB0F-48B4-4A6D-B06A-2AE2BBC89776}" type="presOf" srcId="{E2100A8F-398D-4228-AA31-CA93788A77B0}" destId="{CBD040D7-48C1-4D47-A8DA-7F3143223EAA}" srcOrd="0" destOrd="0" presId="urn:microsoft.com/office/officeart/2005/8/layout/vList2"/>
    <dgm:cxn modelId="{EFDF1EC1-C407-4412-8E83-7A17011B7E12}" srcId="{9716ED37-131C-4239-AEAF-1E40B8AD200A}" destId="{E2100A8F-398D-4228-AA31-CA93788A77B0}" srcOrd="0" destOrd="0" parTransId="{11312768-C2F0-4E80-B670-927E75894FEB}" sibTransId="{151DDD88-B267-4823-948E-C2BB42BCA3F9}"/>
    <dgm:cxn modelId="{018B8B87-E1D8-47E6-AE65-86E18D917D1F}" type="presOf" srcId="{9716ED37-131C-4239-AEAF-1E40B8AD200A}" destId="{044EF936-D2D0-4810-B262-B175D92047D1}" srcOrd="0" destOrd="0" presId="urn:microsoft.com/office/officeart/2005/8/layout/vList2"/>
    <dgm:cxn modelId="{5027E8EC-9331-4CF8-98AA-9E135FC3CC25}" type="presParOf" srcId="{044EF936-D2D0-4810-B262-B175D92047D1}" destId="{CBD040D7-48C1-4D47-A8DA-7F3143223EA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716ED37-131C-4239-AEAF-1E40B8AD200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E2100A8F-398D-4228-AA31-CA93788A77B0}">
      <dgm:prSet custT="1"/>
      <dgm:spPr>
        <a:solidFill>
          <a:srgbClr val="996633">
            <a:alpha val="50000"/>
          </a:srgbClr>
        </a:solidFill>
        <a:ln>
          <a:noFill/>
        </a:ln>
      </dgm:spPr>
      <dgm:t>
        <a:bodyPr/>
        <a:lstStyle/>
        <a:p>
          <a:pPr algn="ctr" rtl="0">
            <a:spcAft>
              <a:spcPts val="1200"/>
            </a:spcAft>
          </a:pPr>
          <a:r>
            <a:rPr lang="bg-BG" sz="3600" b="1" i="1" u="none" dirty="0" smtClean="0">
              <a:solidFill>
                <a:schemeClr val="tx1"/>
              </a:solidFill>
            </a:rPr>
            <a:t>ПРИОРИТЕТИ</a:t>
          </a:r>
          <a:endParaRPr lang="en-GB" sz="3600" b="1" i="1" u="none" noProof="0" dirty="0" smtClean="0">
            <a:solidFill>
              <a:schemeClr val="tx1"/>
            </a:solidFill>
          </a:endParaRPr>
        </a:p>
      </dgm:t>
    </dgm:pt>
    <dgm:pt modelId="{11312768-C2F0-4E80-B670-927E75894FEB}" type="parTrans" cxnId="{EFDF1EC1-C407-4412-8E83-7A17011B7E12}">
      <dgm:prSet/>
      <dgm:spPr/>
      <dgm:t>
        <a:bodyPr/>
        <a:lstStyle/>
        <a:p>
          <a:endParaRPr lang="pl-PL"/>
        </a:p>
      </dgm:t>
    </dgm:pt>
    <dgm:pt modelId="{151DDD88-B267-4823-948E-C2BB42BCA3F9}" type="sibTrans" cxnId="{EFDF1EC1-C407-4412-8E83-7A17011B7E12}">
      <dgm:prSet/>
      <dgm:spPr/>
      <dgm:t>
        <a:bodyPr/>
        <a:lstStyle/>
        <a:p>
          <a:endParaRPr lang="pl-PL"/>
        </a:p>
      </dgm:t>
    </dgm:pt>
    <dgm:pt modelId="{044EF936-D2D0-4810-B262-B175D92047D1}" type="pres">
      <dgm:prSet presAssocID="{9716ED37-131C-4239-AEAF-1E40B8AD200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CBD040D7-48C1-4D47-A8DA-7F3143223EAA}" type="pres">
      <dgm:prSet presAssocID="{E2100A8F-398D-4228-AA31-CA93788A77B0}" presName="parentText" presStyleLbl="node1" presStyleIdx="0" presStyleCnt="1" custScaleY="653818" custLinFactNeighborX="1942" custLinFactNeighborY="10688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AD830A72-2EAE-420F-B5F2-02100D7C922F}" type="presOf" srcId="{9716ED37-131C-4239-AEAF-1E40B8AD200A}" destId="{044EF936-D2D0-4810-B262-B175D92047D1}" srcOrd="0" destOrd="0" presId="urn:microsoft.com/office/officeart/2005/8/layout/vList2"/>
    <dgm:cxn modelId="{EFDF1EC1-C407-4412-8E83-7A17011B7E12}" srcId="{9716ED37-131C-4239-AEAF-1E40B8AD200A}" destId="{E2100A8F-398D-4228-AA31-CA93788A77B0}" srcOrd="0" destOrd="0" parTransId="{11312768-C2F0-4E80-B670-927E75894FEB}" sibTransId="{151DDD88-B267-4823-948E-C2BB42BCA3F9}"/>
    <dgm:cxn modelId="{2C8629FB-7A3A-4D2D-81BC-FB88360C5318}" type="presOf" srcId="{E2100A8F-398D-4228-AA31-CA93788A77B0}" destId="{CBD040D7-48C1-4D47-A8DA-7F3143223EAA}" srcOrd="0" destOrd="0" presId="urn:microsoft.com/office/officeart/2005/8/layout/vList2"/>
    <dgm:cxn modelId="{79FD3CD2-FC95-4B7A-8DD5-CE113FFF68AE}" type="presParOf" srcId="{044EF936-D2D0-4810-B262-B175D92047D1}" destId="{CBD040D7-48C1-4D47-A8DA-7F3143223EA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716ED37-131C-4239-AEAF-1E40B8AD200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E2100A8F-398D-4228-AA31-CA93788A77B0}">
      <dgm:prSet custT="1"/>
      <dgm:spPr>
        <a:solidFill>
          <a:srgbClr val="996633">
            <a:alpha val="50000"/>
          </a:srgbClr>
        </a:solidFill>
        <a:ln>
          <a:noFill/>
        </a:ln>
      </dgm:spPr>
      <dgm:t>
        <a:bodyPr/>
        <a:lstStyle/>
        <a:p>
          <a:pPr algn="ctr" rtl="0">
            <a:spcAft>
              <a:spcPts val="1200"/>
            </a:spcAft>
          </a:pPr>
          <a:r>
            <a:rPr lang="bg-BG" sz="3600" b="1" i="1" noProof="0" dirty="0" smtClean="0">
              <a:solidFill>
                <a:schemeClr val="tx1"/>
              </a:solidFill>
            </a:rPr>
            <a:t>Цели на проекта</a:t>
          </a:r>
          <a:endParaRPr lang="en-GB" sz="3600" b="1" i="1" noProof="0" dirty="0" smtClean="0">
            <a:solidFill>
              <a:schemeClr val="tx1"/>
            </a:solidFill>
          </a:endParaRPr>
        </a:p>
      </dgm:t>
    </dgm:pt>
    <dgm:pt modelId="{11312768-C2F0-4E80-B670-927E75894FEB}" type="parTrans" cxnId="{EFDF1EC1-C407-4412-8E83-7A17011B7E12}">
      <dgm:prSet/>
      <dgm:spPr/>
      <dgm:t>
        <a:bodyPr/>
        <a:lstStyle/>
        <a:p>
          <a:endParaRPr lang="pl-PL"/>
        </a:p>
      </dgm:t>
    </dgm:pt>
    <dgm:pt modelId="{151DDD88-B267-4823-948E-C2BB42BCA3F9}" type="sibTrans" cxnId="{EFDF1EC1-C407-4412-8E83-7A17011B7E12}">
      <dgm:prSet/>
      <dgm:spPr/>
      <dgm:t>
        <a:bodyPr/>
        <a:lstStyle/>
        <a:p>
          <a:endParaRPr lang="pl-PL"/>
        </a:p>
      </dgm:t>
    </dgm:pt>
    <dgm:pt modelId="{044EF936-D2D0-4810-B262-B175D92047D1}" type="pres">
      <dgm:prSet presAssocID="{9716ED37-131C-4239-AEAF-1E40B8AD200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CBD040D7-48C1-4D47-A8DA-7F3143223EAA}" type="pres">
      <dgm:prSet presAssocID="{E2100A8F-398D-4228-AA31-CA93788A77B0}" presName="parentText" presStyleLbl="node1" presStyleIdx="0" presStyleCnt="1" custScaleY="653818" custLinFactNeighborX="892" custLinFactNeighborY="-22774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53514BC5-E70E-4556-BC0C-5F33822514AA}" type="presOf" srcId="{E2100A8F-398D-4228-AA31-CA93788A77B0}" destId="{CBD040D7-48C1-4D47-A8DA-7F3143223EAA}" srcOrd="0" destOrd="0" presId="urn:microsoft.com/office/officeart/2005/8/layout/vList2"/>
    <dgm:cxn modelId="{D7415F9D-EC77-47F4-8469-BB47E4500F29}" type="presOf" srcId="{9716ED37-131C-4239-AEAF-1E40B8AD200A}" destId="{044EF936-D2D0-4810-B262-B175D92047D1}" srcOrd="0" destOrd="0" presId="urn:microsoft.com/office/officeart/2005/8/layout/vList2"/>
    <dgm:cxn modelId="{EFDF1EC1-C407-4412-8E83-7A17011B7E12}" srcId="{9716ED37-131C-4239-AEAF-1E40B8AD200A}" destId="{E2100A8F-398D-4228-AA31-CA93788A77B0}" srcOrd="0" destOrd="0" parTransId="{11312768-C2F0-4E80-B670-927E75894FEB}" sibTransId="{151DDD88-B267-4823-948E-C2BB42BCA3F9}"/>
    <dgm:cxn modelId="{0AF1649F-8F31-45D7-8841-07CAB375543F}" type="presParOf" srcId="{044EF936-D2D0-4810-B262-B175D92047D1}" destId="{CBD040D7-48C1-4D47-A8DA-7F3143223EA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716ED37-131C-4239-AEAF-1E40B8AD200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E2100A8F-398D-4228-AA31-CA93788A77B0}">
      <dgm:prSet custT="1"/>
      <dgm:spPr>
        <a:solidFill>
          <a:srgbClr val="996633">
            <a:alpha val="50000"/>
          </a:srgbClr>
        </a:solidFill>
        <a:ln>
          <a:noFill/>
        </a:ln>
      </dgm:spPr>
      <dgm:t>
        <a:bodyPr/>
        <a:lstStyle/>
        <a:p>
          <a:pPr algn="ctr" rtl="0">
            <a:spcAft>
              <a:spcPts val="1200"/>
            </a:spcAft>
          </a:pPr>
          <a:r>
            <a:rPr lang="bg-BG" sz="3600" b="1" i="1" noProof="0" dirty="0" smtClean="0">
              <a:solidFill>
                <a:schemeClr val="tx1"/>
              </a:solidFill>
            </a:rPr>
            <a:t>Цели на проекта</a:t>
          </a:r>
          <a:endParaRPr lang="en-GB" sz="3600" b="1" i="1" noProof="0" dirty="0" smtClean="0">
            <a:solidFill>
              <a:schemeClr val="tx1"/>
            </a:solidFill>
          </a:endParaRPr>
        </a:p>
      </dgm:t>
    </dgm:pt>
    <dgm:pt modelId="{11312768-C2F0-4E80-B670-927E75894FEB}" type="parTrans" cxnId="{EFDF1EC1-C407-4412-8E83-7A17011B7E12}">
      <dgm:prSet/>
      <dgm:spPr/>
      <dgm:t>
        <a:bodyPr/>
        <a:lstStyle/>
        <a:p>
          <a:endParaRPr lang="pl-PL"/>
        </a:p>
      </dgm:t>
    </dgm:pt>
    <dgm:pt modelId="{151DDD88-B267-4823-948E-C2BB42BCA3F9}" type="sibTrans" cxnId="{EFDF1EC1-C407-4412-8E83-7A17011B7E12}">
      <dgm:prSet/>
      <dgm:spPr/>
      <dgm:t>
        <a:bodyPr/>
        <a:lstStyle/>
        <a:p>
          <a:endParaRPr lang="pl-PL"/>
        </a:p>
      </dgm:t>
    </dgm:pt>
    <dgm:pt modelId="{044EF936-D2D0-4810-B262-B175D92047D1}" type="pres">
      <dgm:prSet presAssocID="{9716ED37-131C-4239-AEAF-1E40B8AD200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CBD040D7-48C1-4D47-A8DA-7F3143223EAA}" type="pres">
      <dgm:prSet presAssocID="{E2100A8F-398D-4228-AA31-CA93788A77B0}" presName="parentText" presStyleLbl="node1" presStyleIdx="0" presStyleCnt="1" custScaleY="653818" custLinFactNeighborX="6818" custLinFactNeighborY="-65765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EFDF1EC1-C407-4412-8E83-7A17011B7E12}" srcId="{9716ED37-131C-4239-AEAF-1E40B8AD200A}" destId="{E2100A8F-398D-4228-AA31-CA93788A77B0}" srcOrd="0" destOrd="0" parTransId="{11312768-C2F0-4E80-B670-927E75894FEB}" sibTransId="{151DDD88-B267-4823-948E-C2BB42BCA3F9}"/>
    <dgm:cxn modelId="{44CE73B1-1AF0-41BF-9A09-644762748757}" type="presOf" srcId="{E2100A8F-398D-4228-AA31-CA93788A77B0}" destId="{CBD040D7-48C1-4D47-A8DA-7F3143223EAA}" srcOrd="0" destOrd="0" presId="urn:microsoft.com/office/officeart/2005/8/layout/vList2"/>
    <dgm:cxn modelId="{6C55E826-B566-4C13-B1E4-C81EC0714003}" type="presOf" srcId="{9716ED37-131C-4239-AEAF-1E40B8AD200A}" destId="{044EF936-D2D0-4810-B262-B175D92047D1}" srcOrd="0" destOrd="0" presId="urn:microsoft.com/office/officeart/2005/8/layout/vList2"/>
    <dgm:cxn modelId="{FA89AE95-6E84-4288-88B0-BF273FE15FB3}" type="presParOf" srcId="{044EF936-D2D0-4810-B262-B175D92047D1}" destId="{CBD040D7-48C1-4D47-A8DA-7F3143223EA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9716ED37-131C-4239-AEAF-1E40B8AD200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E2100A8F-398D-4228-AA31-CA93788A77B0}">
      <dgm:prSet custT="1"/>
      <dgm:spPr>
        <a:solidFill>
          <a:srgbClr val="996633">
            <a:alpha val="50000"/>
          </a:srgbClr>
        </a:solidFill>
        <a:ln>
          <a:noFill/>
        </a:ln>
      </dgm:spPr>
      <dgm:t>
        <a:bodyPr/>
        <a:lstStyle/>
        <a:p>
          <a:pPr algn="ctr" rtl="0">
            <a:spcAft>
              <a:spcPts val="1200"/>
            </a:spcAft>
          </a:pPr>
          <a:r>
            <a:rPr lang="bg-BG" sz="3600" b="1" i="1" noProof="0" dirty="0" smtClean="0">
              <a:solidFill>
                <a:schemeClr val="tx1"/>
              </a:solidFill>
            </a:rPr>
            <a:t>Цели на проекта</a:t>
          </a:r>
          <a:endParaRPr lang="en-GB" sz="3600" b="1" i="1" noProof="0" dirty="0" smtClean="0">
            <a:solidFill>
              <a:schemeClr val="tx1"/>
            </a:solidFill>
          </a:endParaRPr>
        </a:p>
      </dgm:t>
    </dgm:pt>
    <dgm:pt modelId="{11312768-C2F0-4E80-B670-927E75894FEB}" type="parTrans" cxnId="{EFDF1EC1-C407-4412-8E83-7A17011B7E12}">
      <dgm:prSet/>
      <dgm:spPr/>
      <dgm:t>
        <a:bodyPr/>
        <a:lstStyle/>
        <a:p>
          <a:endParaRPr lang="pl-PL"/>
        </a:p>
      </dgm:t>
    </dgm:pt>
    <dgm:pt modelId="{151DDD88-B267-4823-948E-C2BB42BCA3F9}" type="sibTrans" cxnId="{EFDF1EC1-C407-4412-8E83-7A17011B7E12}">
      <dgm:prSet/>
      <dgm:spPr/>
      <dgm:t>
        <a:bodyPr/>
        <a:lstStyle/>
        <a:p>
          <a:endParaRPr lang="pl-PL"/>
        </a:p>
      </dgm:t>
    </dgm:pt>
    <dgm:pt modelId="{044EF936-D2D0-4810-B262-B175D92047D1}" type="pres">
      <dgm:prSet presAssocID="{9716ED37-131C-4239-AEAF-1E40B8AD200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CBD040D7-48C1-4D47-A8DA-7F3143223EAA}" type="pres">
      <dgm:prSet presAssocID="{E2100A8F-398D-4228-AA31-CA93788A77B0}" presName="parentText" presStyleLbl="node1" presStyleIdx="0" presStyleCnt="1" custScaleY="653818" custLinFactNeighborX="892" custLinFactNeighborY="43194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34FA7B5D-3930-48DF-BD56-78057DC06E8E}" type="presOf" srcId="{9716ED37-131C-4239-AEAF-1E40B8AD200A}" destId="{044EF936-D2D0-4810-B262-B175D92047D1}" srcOrd="0" destOrd="0" presId="urn:microsoft.com/office/officeart/2005/8/layout/vList2"/>
    <dgm:cxn modelId="{EFDF1EC1-C407-4412-8E83-7A17011B7E12}" srcId="{9716ED37-131C-4239-AEAF-1E40B8AD200A}" destId="{E2100A8F-398D-4228-AA31-CA93788A77B0}" srcOrd="0" destOrd="0" parTransId="{11312768-C2F0-4E80-B670-927E75894FEB}" sibTransId="{151DDD88-B267-4823-948E-C2BB42BCA3F9}"/>
    <dgm:cxn modelId="{9180E0E2-215E-4B14-A6DD-A04F23EE1770}" type="presOf" srcId="{E2100A8F-398D-4228-AA31-CA93788A77B0}" destId="{CBD040D7-48C1-4D47-A8DA-7F3143223EAA}" srcOrd="0" destOrd="0" presId="urn:microsoft.com/office/officeart/2005/8/layout/vList2"/>
    <dgm:cxn modelId="{47FE28C7-4543-47E0-B9D6-6B231CFEFCEC}" type="presParOf" srcId="{044EF936-D2D0-4810-B262-B175D92047D1}" destId="{CBD040D7-48C1-4D47-A8DA-7F3143223EA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9716ED37-131C-4239-AEAF-1E40B8AD200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E2100A8F-398D-4228-AA31-CA93788A77B0}">
      <dgm:prSet custT="1"/>
      <dgm:spPr>
        <a:solidFill>
          <a:srgbClr val="996633">
            <a:alpha val="50000"/>
          </a:srgbClr>
        </a:solidFill>
        <a:ln>
          <a:noFill/>
        </a:ln>
      </dgm:spPr>
      <dgm:t>
        <a:bodyPr/>
        <a:lstStyle/>
        <a:p>
          <a:pPr algn="ctr" rtl="0">
            <a:spcAft>
              <a:spcPts val="1200"/>
            </a:spcAft>
          </a:pPr>
          <a:r>
            <a:rPr lang="bg-BG" sz="3600" b="1" i="1" noProof="0" dirty="0" smtClean="0">
              <a:solidFill>
                <a:schemeClr val="tx1"/>
              </a:solidFill>
            </a:rPr>
            <a:t>Цели на проекта</a:t>
          </a:r>
          <a:endParaRPr lang="en-GB" sz="3600" b="1" i="1" noProof="0" dirty="0" smtClean="0">
            <a:solidFill>
              <a:schemeClr val="tx1"/>
            </a:solidFill>
          </a:endParaRPr>
        </a:p>
      </dgm:t>
    </dgm:pt>
    <dgm:pt modelId="{11312768-C2F0-4E80-B670-927E75894FEB}" type="parTrans" cxnId="{EFDF1EC1-C407-4412-8E83-7A17011B7E12}">
      <dgm:prSet/>
      <dgm:spPr/>
      <dgm:t>
        <a:bodyPr/>
        <a:lstStyle/>
        <a:p>
          <a:endParaRPr lang="pl-PL"/>
        </a:p>
      </dgm:t>
    </dgm:pt>
    <dgm:pt modelId="{151DDD88-B267-4823-948E-C2BB42BCA3F9}" type="sibTrans" cxnId="{EFDF1EC1-C407-4412-8E83-7A17011B7E12}">
      <dgm:prSet/>
      <dgm:spPr/>
      <dgm:t>
        <a:bodyPr/>
        <a:lstStyle/>
        <a:p>
          <a:endParaRPr lang="pl-PL"/>
        </a:p>
      </dgm:t>
    </dgm:pt>
    <dgm:pt modelId="{044EF936-D2D0-4810-B262-B175D92047D1}" type="pres">
      <dgm:prSet presAssocID="{9716ED37-131C-4239-AEAF-1E40B8AD200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CBD040D7-48C1-4D47-A8DA-7F3143223EAA}" type="pres">
      <dgm:prSet presAssocID="{E2100A8F-398D-4228-AA31-CA93788A77B0}" presName="parentText" presStyleLbl="node1" presStyleIdx="0" presStyleCnt="1" custScaleY="653818" custLinFactNeighborX="6818" custLinFactNeighborY="-65765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BD0D69AD-2D31-4D23-8A4E-5273942D3D2D}" type="presOf" srcId="{E2100A8F-398D-4228-AA31-CA93788A77B0}" destId="{CBD040D7-48C1-4D47-A8DA-7F3143223EAA}" srcOrd="0" destOrd="0" presId="urn:microsoft.com/office/officeart/2005/8/layout/vList2"/>
    <dgm:cxn modelId="{EFDF1EC1-C407-4412-8E83-7A17011B7E12}" srcId="{9716ED37-131C-4239-AEAF-1E40B8AD200A}" destId="{E2100A8F-398D-4228-AA31-CA93788A77B0}" srcOrd="0" destOrd="0" parTransId="{11312768-C2F0-4E80-B670-927E75894FEB}" sibTransId="{151DDD88-B267-4823-948E-C2BB42BCA3F9}"/>
    <dgm:cxn modelId="{0264CE6A-9A5C-42E1-B0A8-4E1639E6E66F}" type="presOf" srcId="{9716ED37-131C-4239-AEAF-1E40B8AD200A}" destId="{044EF936-D2D0-4810-B262-B175D92047D1}" srcOrd="0" destOrd="0" presId="urn:microsoft.com/office/officeart/2005/8/layout/vList2"/>
    <dgm:cxn modelId="{A2CA5C83-FAE5-4DD3-AE2A-BEC8D448B582}" type="presParOf" srcId="{044EF936-D2D0-4810-B262-B175D92047D1}" destId="{CBD040D7-48C1-4D47-A8DA-7F3143223EA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9716ED37-131C-4239-AEAF-1E40B8AD200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E2100A8F-398D-4228-AA31-CA93788A77B0}">
      <dgm:prSet custT="1"/>
      <dgm:spPr>
        <a:solidFill>
          <a:srgbClr val="996633">
            <a:alpha val="50000"/>
          </a:srgbClr>
        </a:solidFill>
        <a:ln>
          <a:noFill/>
        </a:ln>
      </dgm:spPr>
      <dgm:t>
        <a:bodyPr/>
        <a:lstStyle/>
        <a:p>
          <a:pPr algn="ctr" rtl="0">
            <a:spcAft>
              <a:spcPts val="1200"/>
            </a:spcAft>
          </a:pPr>
          <a:r>
            <a:rPr lang="bg-BG" sz="3600" b="1" i="1" noProof="0" dirty="0" smtClean="0">
              <a:solidFill>
                <a:schemeClr val="tx1"/>
              </a:solidFill>
            </a:rPr>
            <a:t>Цели на проекта</a:t>
          </a:r>
          <a:endParaRPr lang="en-GB" sz="3600" b="1" i="1" noProof="0" dirty="0" smtClean="0">
            <a:solidFill>
              <a:schemeClr val="tx1"/>
            </a:solidFill>
          </a:endParaRPr>
        </a:p>
      </dgm:t>
    </dgm:pt>
    <dgm:pt modelId="{11312768-C2F0-4E80-B670-927E75894FEB}" type="parTrans" cxnId="{EFDF1EC1-C407-4412-8E83-7A17011B7E12}">
      <dgm:prSet/>
      <dgm:spPr/>
      <dgm:t>
        <a:bodyPr/>
        <a:lstStyle/>
        <a:p>
          <a:endParaRPr lang="pl-PL"/>
        </a:p>
      </dgm:t>
    </dgm:pt>
    <dgm:pt modelId="{151DDD88-B267-4823-948E-C2BB42BCA3F9}" type="sibTrans" cxnId="{EFDF1EC1-C407-4412-8E83-7A17011B7E12}">
      <dgm:prSet/>
      <dgm:spPr/>
      <dgm:t>
        <a:bodyPr/>
        <a:lstStyle/>
        <a:p>
          <a:endParaRPr lang="pl-PL"/>
        </a:p>
      </dgm:t>
    </dgm:pt>
    <dgm:pt modelId="{044EF936-D2D0-4810-B262-B175D92047D1}" type="pres">
      <dgm:prSet presAssocID="{9716ED37-131C-4239-AEAF-1E40B8AD200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CBD040D7-48C1-4D47-A8DA-7F3143223EAA}" type="pres">
      <dgm:prSet presAssocID="{E2100A8F-398D-4228-AA31-CA93788A77B0}" presName="parentText" presStyleLbl="node1" presStyleIdx="0" presStyleCnt="1" custScaleY="653818" custLinFactNeighborX="6818" custLinFactNeighborY="-65765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59D4ED79-3282-48FE-B67C-552EEF30096C}" type="presOf" srcId="{E2100A8F-398D-4228-AA31-CA93788A77B0}" destId="{CBD040D7-48C1-4D47-A8DA-7F3143223EAA}" srcOrd="0" destOrd="0" presId="urn:microsoft.com/office/officeart/2005/8/layout/vList2"/>
    <dgm:cxn modelId="{FABAFF19-F2B8-4C71-A05C-450376D6A09A}" type="presOf" srcId="{9716ED37-131C-4239-AEAF-1E40B8AD200A}" destId="{044EF936-D2D0-4810-B262-B175D92047D1}" srcOrd="0" destOrd="0" presId="urn:microsoft.com/office/officeart/2005/8/layout/vList2"/>
    <dgm:cxn modelId="{EFDF1EC1-C407-4412-8E83-7A17011B7E12}" srcId="{9716ED37-131C-4239-AEAF-1E40B8AD200A}" destId="{E2100A8F-398D-4228-AA31-CA93788A77B0}" srcOrd="0" destOrd="0" parTransId="{11312768-C2F0-4E80-B670-927E75894FEB}" sibTransId="{151DDD88-B267-4823-948E-C2BB42BCA3F9}"/>
    <dgm:cxn modelId="{15B6CCAC-CE02-4D5D-A469-D65A1C5E06BB}" type="presParOf" srcId="{044EF936-D2D0-4810-B262-B175D92047D1}" destId="{CBD040D7-48C1-4D47-A8DA-7F3143223EA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9716ED37-131C-4239-AEAF-1E40B8AD200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E2100A8F-398D-4228-AA31-CA93788A77B0}">
      <dgm:prSet custT="1"/>
      <dgm:spPr>
        <a:solidFill>
          <a:srgbClr val="996633">
            <a:alpha val="50000"/>
          </a:srgbClr>
        </a:solidFill>
        <a:ln>
          <a:noFill/>
        </a:ln>
      </dgm:spPr>
      <dgm:t>
        <a:bodyPr/>
        <a:lstStyle/>
        <a:p>
          <a:pPr algn="ctr" rtl="0">
            <a:spcAft>
              <a:spcPts val="1200"/>
            </a:spcAft>
          </a:pPr>
          <a:r>
            <a:rPr lang="en-GB" sz="3000" b="1" noProof="0" dirty="0" smtClean="0">
              <a:solidFill>
                <a:schemeClr val="tx1"/>
              </a:solidFill>
            </a:rPr>
            <a:t> </a:t>
          </a:r>
          <a:r>
            <a:rPr lang="bg-BG" sz="3000" b="1" noProof="0" dirty="0" smtClean="0">
              <a:solidFill>
                <a:schemeClr val="tx1"/>
              </a:solidFill>
            </a:rPr>
            <a:t>Иновативни аспекти</a:t>
          </a:r>
          <a:endParaRPr lang="en-GB" sz="3000" b="1" i="1" noProof="0" dirty="0" smtClean="0">
            <a:solidFill>
              <a:schemeClr val="tx1"/>
            </a:solidFill>
          </a:endParaRPr>
        </a:p>
      </dgm:t>
    </dgm:pt>
    <dgm:pt modelId="{11312768-C2F0-4E80-B670-927E75894FEB}" type="parTrans" cxnId="{EFDF1EC1-C407-4412-8E83-7A17011B7E12}">
      <dgm:prSet/>
      <dgm:spPr/>
      <dgm:t>
        <a:bodyPr/>
        <a:lstStyle/>
        <a:p>
          <a:endParaRPr lang="pl-PL"/>
        </a:p>
      </dgm:t>
    </dgm:pt>
    <dgm:pt modelId="{151DDD88-B267-4823-948E-C2BB42BCA3F9}" type="sibTrans" cxnId="{EFDF1EC1-C407-4412-8E83-7A17011B7E12}">
      <dgm:prSet/>
      <dgm:spPr/>
      <dgm:t>
        <a:bodyPr/>
        <a:lstStyle/>
        <a:p>
          <a:endParaRPr lang="pl-PL"/>
        </a:p>
      </dgm:t>
    </dgm:pt>
    <dgm:pt modelId="{044EF936-D2D0-4810-B262-B175D92047D1}" type="pres">
      <dgm:prSet presAssocID="{9716ED37-131C-4239-AEAF-1E40B8AD200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CBD040D7-48C1-4D47-A8DA-7F3143223EAA}" type="pres">
      <dgm:prSet presAssocID="{E2100A8F-398D-4228-AA31-CA93788A77B0}" presName="parentText" presStyleLbl="node1" presStyleIdx="0" presStyleCnt="1" custScaleY="653818" custLinFactNeighborY="65126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5F03FFDB-0987-4E13-97D0-1BF2CC44D7C4}" type="presOf" srcId="{E2100A8F-398D-4228-AA31-CA93788A77B0}" destId="{CBD040D7-48C1-4D47-A8DA-7F3143223EAA}" srcOrd="0" destOrd="0" presId="urn:microsoft.com/office/officeart/2005/8/layout/vList2"/>
    <dgm:cxn modelId="{EFDF1EC1-C407-4412-8E83-7A17011B7E12}" srcId="{9716ED37-131C-4239-AEAF-1E40B8AD200A}" destId="{E2100A8F-398D-4228-AA31-CA93788A77B0}" srcOrd="0" destOrd="0" parTransId="{11312768-C2F0-4E80-B670-927E75894FEB}" sibTransId="{151DDD88-B267-4823-948E-C2BB42BCA3F9}"/>
    <dgm:cxn modelId="{E344C025-D9A4-4C21-94E3-D190DA2FD687}" type="presOf" srcId="{9716ED37-131C-4239-AEAF-1E40B8AD200A}" destId="{044EF936-D2D0-4810-B262-B175D92047D1}" srcOrd="0" destOrd="0" presId="urn:microsoft.com/office/officeart/2005/8/layout/vList2"/>
    <dgm:cxn modelId="{79BAD1E6-7385-4911-90D1-56993FEB995A}" type="presParOf" srcId="{044EF936-D2D0-4810-B262-B175D92047D1}" destId="{CBD040D7-48C1-4D47-A8DA-7F3143223EA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9716ED37-131C-4239-AEAF-1E40B8AD200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E2100A8F-398D-4228-AA31-CA93788A77B0}">
      <dgm:prSet custT="1"/>
      <dgm:spPr>
        <a:solidFill>
          <a:srgbClr val="996633">
            <a:alpha val="50000"/>
          </a:srgbClr>
        </a:solidFill>
        <a:ln>
          <a:noFill/>
        </a:ln>
      </dgm:spPr>
      <dgm:t>
        <a:bodyPr/>
        <a:lstStyle/>
        <a:p>
          <a:pPr algn="ctr" rtl="0">
            <a:spcAft>
              <a:spcPts val="1200"/>
            </a:spcAft>
          </a:pPr>
          <a:r>
            <a:rPr lang="en-GB" sz="3000" b="1" noProof="0" dirty="0" smtClean="0">
              <a:solidFill>
                <a:schemeClr val="tx1"/>
              </a:solidFill>
            </a:rPr>
            <a:t> </a:t>
          </a:r>
          <a:r>
            <a:rPr lang="bg-BG" sz="3600" b="1" i="1" noProof="0" dirty="0" smtClean="0">
              <a:solidFill>
                <a:schemeClr val="tx1"/>
              </a:solidFill>
            </a:rPr>
            <a:t>Иновативни</a:t>
          </a:r>
          <a:r>
            <a:rPr lang="bg-BG" sz="3000" b="1" noProof="0" dirty="0" smtClean="0">
              <a:solidFill>
                <a:schemeClr val="tx1"/>
              </a:solidFill>
            </a:rPr>
            <a:t> </a:t>
          </a:r>
          <a:r>
            <a:rPr lang="bg-BG" sz="3600" b="1" i="1" noProof="0" dirty="0" smtClean="0">
              <a:solidFill>
                <a:schemeClr val="tx1"/>
              </a:solidFill>
            </a:rPr>
            <a:t>аспекти</a:t>
          </a:r>
          <a:endParaRPr lang="en-GB" sz="3600" b="1" i="1" noProof="0" dirty="0" smtClean="0">
            <a:solidFill>
              <a:schemeClr val="tx1"/>
            </a:solidFill>
          </a:endParaRPr>
        </a:p>
      </dgm:t>
    </dgm:pt>
    <dgm:pt modelId="{11312768-C2F0-4E80-B670-927E75894FEB}" type="parTrans" cxnId="{EFDF1EC1-C407-4412-8E83-7A17011B7E12}">
      <dgm:prSet/>
      <dgm:spPr/>
      <dgm:t>
        <a:bodyPr/>
        <a:lstStyle/>
        <a:p>
          <a:endParaRPr lang="pl-PL"/>
        </a:p>
      </dgm:t>
    </dgm:pt>
    <dgm:pt modelId="{151DDD88-B267-4823-948E-C2BB42BCA3F9}" type="sibTrans" cxnId="{EFDF1EC1-C407-4412-8E83-7A17011B7E12}">
      <dgm:prSet/>
      <dgm:spPr/>
      <dgm:t>
        <a:bodyPr/>
        <a:lstStyle/>
        <a:p>
          <a:endParaRPr lang="pl-PL"/>
        </a:p>
      </dgm:t>
    </dgm:pt>
    <dgm:pt modelId="{044EF936-D2D0-4810-B262-B175D92047D1}" type="pres">
      <dgm:prSet presAssocID="{9716ED37-131C-4239-AEAF-1E40B8AD200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CBD040D7-48C1-4D47-A8DA-7F3143223EAA}" type="pres">
      <dgm:prSet presAssocID="{E2100A8F-398D-4228-AA31-CA93788A77B0}" presName="parentText" presStyleLbl="node1" presStyleIdx="0" presStyleCnt="1" custScaleY="653818" custLinFactNeighborY="65126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EFDF1EC1-C407-4412-8E83-7A17011B7E12}" srcId="{9716ED37-131C-4239-AEAF-1E40B8AD200A}" destId="{E2100A8F-398D-4228-AA31-CA93788A77B0}" srcOrd="0" destOrd="0" parTransId="{11312768-C2F0-4E80-B670-927E75894FEB}" sibTransId="{151DDD88-B267-4823-948E-C2BB42BCA3F9}"/>
    <dgm:cxn modelId="{883B0ED4-338F-46BE-859A-CC994268EE1C}" type="presOf" srcId="{E2100A8F-398D-4228-AA31-CA93788A77B0}" destId="{CBD040D7-48C1-4D47-A8DA-7F3143223EAA}" srcOrd="0" destOrd="0" presId="urn:microsoft.com/office/officeart/2005/8/layout/vList2"/>
    <dgm:cxn modelId="{1C520ED4-79C9-4FA2-80AB-1D585D30696D}" type="presOf" srcId="{9716ED37-131C-4239-AEAF-1E40B8AD200A}" destId="{044EF936-D2D0-4810-B262-B175D92047D1}" srcOrd="0" destOrd="0" presId="urn:microsoft.com/office/officeart/2005/8/layout/vList2"/>
    <dgm:cxn modelId="{53903382-DEE1-4EA2-A48F-FE91DDACBB8A}" type="presParOf" srcId="{044EF936-D2D0-4810-B262-B175D92047D1}" destId="{CBD040D7-48C1-4D47-A8DA-7F3143223EA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9716ED37-131C-4239-AEAF-1E40B8AD200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E2100A8F-398D-4228-AA31-CA93788A77B0}">
      <dgm:prSet custT="1"/>
      <dgm:spPr>
        <a:solidFill>
          <a:srgbClr val="996633">
            <a:alpha val="50000"/>
          </a:srgbClr>
        </a:solidFill>
        <a:ln>
          <a:noFill/>
        </a:ln>
      </dgm:spPr>
      <dgm:t>
        <a:bodyPr/>
        <a:lstStyle/>
        <a:p>
          <a:pPr algn="ctr" rtl="0">
            <a:spcAft>
              <a:spcPts val="1200"/>
            </a:spcAft>
          </a:pPr>
          <a:r>
            <a:rPr lang="bg-BG" sz="3600" b="1" i="1" noProof="0" dirty="0" smtClean="0">
              <a:solidFill>
                <a:schemeClr val="tx1"/>
              </a:solidFill>
            </a:rPr>
            <a:t>ОЧАКВАНИ РЕЗУЛТАТИ</a:t>
          </a:r>
          <a:endParaRPr lang="en-GB" sz="3600" b="1" i="1" noProof="0" dirty="0" smtClean="0">
            <a:solidFill>
              <a:schemeClr val="tx1"/>
            </a:solidFill>
          </a:endParaRPr>
        </a:p>
      </dgm:t>
    </dgm:pt>
    <dgm:pt modelId="{11312768-C2F0-4E80-B670-927E75894FEB}" type="parTrans" cxnId="{EFDF1EC1-C407-4412-8E83-7A17011B7E12}">
      <dgm:prSet/>
      <dgm:spPr/>
      <dgm:t>
        <a:bodyPr/>
        <a:lstStyle/>
        <a:p>
          <a:endParaRPr lang="pl-PL"/>
        </a:p>
      </dgm:t>
    </dgm:pt>
    <dgm:pt modelId="{151DDD88-B267-4823-948E-C2BB42BCA3F9}" type="sibTrans" cxnId="{EFDF1EC1-C407-4412-8E83-7A17011B7E12}">
      <dgm:prSet/>
      <dgm:spPr/>
      <dgm:t>
        <a:bodyPr/>
        <a:lstStyle/>
        <a:p>
          <a:endParaRPr lang="pl-PL"/>
        </a:p>
      </dgm:t>
    </dgm:pt>
    <dgm:pt modelId="{044EF936-D2D0-4810-B262-B175D92047D1}" type="pres">
      <dgm:prSet presAssocID="{9716ED37-131C-4239-AEAF-1E40B8AD200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CBD040D7-48C1-4D47-A8DA-7F3143223EAA}" type="pres">
      <dgm:prSet presAssocID="{E2100A8F-398D-4228-AA31-CA93788A77B0}" presName="parentText" presStyleLbl="node1" presStyleIdx="0" presStyleCnt="1" custScaleY="653818" custLinFactNeighborY="65126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52139C0E-DBEF-478D-816C-48B822853855}" type="presOf" srcId="{9716ED37-131C-4239-AEAF-1E40B8AD200A}" destId="{044EF936-D2D0-4810-B262-B175D92047D1}" srcOrd="0" destOrd="0" presId="urn:microsoft.com/office/officeart/2005/8/layout/vList2"/>
    <dgm:cxn modelId="{901ADA22-89CA-484B-AEE5-9D9B18C41F7D}" type="presOf" srcId="{E2100A8F-398D-4228-AA31-CA93788A77B0}" destId="{CBD040D7-48C1-4D47-A8DA-7F3143223EAA}" srcOrd="0" destOrd="0" presId="urn:microsoft.com/office/officeart/2005/8/layout/vList2"/>
    <dgm:cxn modelId="{EFDF1EC1-C407-4412-8E83-7A17011B7E12}" srcId="{9716ED37-131C-4239-AEAF-1E40B8AD200A}" destId="{E2100A8F-398D-4228-AA31-CA93788A77B0}" srcOrd="0" destOrd="0" parTransId="{11312768-C2F0-4E80-B670-927E75894FEB}" sibTransId="{151DDD88-B267-4823-948E-C2BB42BCA3F9}"/>
    <dgm:cxn modelId="{22719685-0563-48A0-9BA3-8C8D0F88B5FE}" type="presParOf" srcId="{044EF936-D2D0-4810-B262-B175D92047D1}" destId="{CBD040D7-48C1-4D47-A8DA-7F3143223EA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9716ED37-131C-4239-AEAF-1E40B8AD200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E2100A8F-398D-4228-AA31-CA93788A77B0}">
      <dgm:prSet custT="1"/>
      <dgm:spPr>
        <a:solidFill>
          <a:srgbClr val="996633">
            <a:alpha val="50000"/>
          </a:srgbClr>
        </a:solidFill>
        <a:ln>
          <a:noFill/>
        </a:ln>
      </dgm:spPr>
      <dgm:t>
        <a:bodyPr/>
        <a:lstStyle/>
        <a:p>
          <a:pPr algn="ctr" rtl="0">
            <a:spcAft>
              <a:spcPts val="1200"/>
            </a:spcAft>
          </a:pPr>
          <a:r>
            <a:rPr lang="bg-BG" sz="3600" b="1" i="1" noProof="0" dirty="0" smtClean="0">
              <a:solidFill>
                <a:schemeClr val="tx1"/>
              </a:solidFill>
            </a:rPr>
            <a:t>ОЧАКВАНИ РЕЗУЛТАТИ</a:t>
          </a:r>
          <a:endParaRPr lang="en-GB" sz="3600" b="1" i="1" noProof="0" dirty="0" smtClean="0">
            <a:solidFill>
              <a:schemeClr val="tx1"/>
            </a:solidFill>
          </a:endParaRPr>
        </a:p>
      </dgm:t>
    </dgm:pt>
    <dgm:pt modelId="{11312768-C2F0-4E80-B670-927E75894FEB}" type="parTrans" cxnId="{EFDF1EC1-C407-4412-8E83-7A17011B7E12}">
      <dgm:prSet/>
      <dgm:spPr/>
      <dgm:t>
        <a:bodyPr/>
        <a:lstStyle/>
        <a:p>
          <a:endParaRPr lang="pl-PL"/>
        </a:p>
      </dgm:t>
    </dgm:pt>
    <dgm:pt modelId="{151DDD88-B267-4823-948E-C2BB42BCA3F9}" type="sibTrans" cxnId="{EFDF1EC1-C407-4412-8E83-7A17011B7E12}">
      <dgm:prSet/>
      <dgm:spPr/>
      <dgm:t>
        <a:bodyPr/>
        <a:lstStyle/>
        <a:p>
          <a:endParaRPr lang="pl-PL"/>
        </a:p>
      </dgm:t>
    </dgm:pt>
    <dgm:pt modelId="{044EF936-D2D0-4810-B262-B175D92047D1}" type="pres">
      <dgm:prSet presAssocID="{9716ED37-131C-4239-AEAF-1E40B8AD200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CBD040D7-48C1-4D47-A8DA-7F3143223EAA}" type="pres">
      <dgm:prSet presAssocID="{E2100A8F-398D-4228-AA31-CA93788A77B0}" presName="parentText" presStyleLbl="node1" presStyleIdx="0" presStyleCnt="1" custScaleY="653818" custLinFactNeighborY="65126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D1B3E29A-322C-4014-B02C-A74442E33618}" type="presOf" srcId="{E2100A8F-398D-4228-AA31-CA93788A77B0}" destId="{CBD040D7-48C1-4D47-A8DA-7F3143223EAA}" srcOrd="0" destOrd="0" presId="urn:microsoft.com/office/officeart/2005/8/layout/vList2"/>
    <dgm:cxn modelId="{6ABC66E2-2306-491C-81B9-4267940135F1}" type="presOf" srcId="{9716ED37-131C-4239-AEAF-1E40B8AD200A}" destId="{044EF936-D2D0-4810-B262-B175D92047D1}" srcOrd="0" destOrd="0" presId="urn:microsoft.com/office/officeart/2005/8/layout/vList2"/>
    <dgm:cxn modelId="{EFDF1EC1-C407-4412-8E83-7A17011B7E12}" srcId="{9716ED37-131C-4239-AEAF-1E40B8AD200A}" destId="{E2100A8F-398D-4228-AA31-CA93788A77B0}" srcOrd="0" destOrd="0" parTransId="{11312768-C2F0-4E80-B670-927E75894FEB}" sibTransId="{151DDD88-B267-4823-948E-C2BB42BCA3F9}"/>
    <dgm:cxn modelId="{0B2E7769-13CB-49BD-B002-59901C4735A0}" type="presParOf" srcId="{044EF936-D2D0-4810-B262-B175D92047D1}" destId="{CBD040D7-48C1-4D47-A8DA-7F3143223EA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9716ED37-131C-4239-AEAF-1E40B8AD200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E2100A8F-398D-4228-AA31-CA93788A77B0}">
      <dgm:prSet custT="1"/>
      <dgm:spPr>
        <a:solidFill>
          <a:srgbClr val="996633">
            <a:alpha val="50000"/>
          </a:srgbClr>
        </a:solidFill>
        <a:ln>
          <a:noFill/>
        </a:ln>
      </dgm:spPr>
      <dgm:t>
        <a:bodyPr/>
        <a:lstStyle/>
        <a:p>
          <a:pPr algn="ctr" rtl="0">
            <a:spcAft>
              <a:spcPts val="1200"/>
            </a:spcAft>
          </a:pPr>
          <a:r>
            <a:rPr lang="bg-BG" sz="3600" b="1" i="1" noProof="0" dirty="0" smtClean="0">
              <a:solidFill>
                <a:schemeClr val="tx1"/>
              </a:solidFill>
            </a:rPr>
            <a:t>ОЧАКВАНИ РЕЗУЛТАТИ</a:t>
          </a:r>
          <a:endParaRPr lang="en-GB" sz="3600" b="1" i="1" noProof="0" dirty="0" smtClean="0">
            <a:solidFill>
              <a:schemeClr val="tx1"/>
            </a:solidFill>
          </a:endParaRPr>
        </a:p>
      </dgm:t>
    </dgm:pt>
    <dgm:pt modelId="{11312768-C2F0-4E80-B670-927E75894FEB}" type="parTrans" cxnId="{EFDF1EC1-C407-4412-8E83-7A17011B7E12}">
      <dgm:prSet/>
      <dgm:spPr/>
      <dgm:t>
        <a:bodyPr/>
        <a:lstStyle/>
        <a:p>
          <a:endParaRPr lang="pl-PL"/>
        </a:p>
      </dgm:t>
    </dgm:pt>
    <dgm:pt modelId="{151DDD88-B267-4823-948E-C2BB42BCA3F9}" type="sibTrans" cxnId="{EFDF1EC1-C407-4412-8E83-7A17011B7E12}">
      <dgm:prSet/>
      <dgm:spPr/>
      <dgm:t>
        <a:bodyPr/>
        <a:lstStyle/>
        <a:p>
          <a:endParaRPr lang="pl-PL"/>
        </a:p>
      </dgm:t>
    </dgm:pt>
    <dgm:pt modelId="{044EF936-D2D0-4810-B262-B175D92047D1}" type="pres">
      <dgm:prSet presAssocID="{9716ED37-131C-4239-AEAF-1E40B8AD200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CBD040D7-48C1-4D47-A8DA-7F3143223EAA}" type="pres">
      <dgm:prSet presAssocID="{E2100A8F-398D-4228-AA31-CA93788A77B0}" presName="parentText" presStyleLbl="node1" presStyleIdx="0" presStyleCnt="1" custScaleY="653818" custLinFactNeighborY="65126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2B978DE8-E2A6-4250-94EC-2775B2908EBB}" type="presOf" srcId="{E2100A8F-398D-4228-AA31-CA93788A77B0}" destId="{CBD040D7-48C1-4D47-A8DA-7F3143223EAA}" srcOrd="0" destOrd="0" presId="urn:microsoft.com/office/officeart/2005/8/layout/vList2"/>
    <dgm:cxn modelId="{EFDF1EC1-C407-4412-8E83-7A17011B7E12}" srcId="{9716ED37-131C-4239-AEAF-1E40B8AD200A}" destId="{E2100A8F-398D-4228-AA31-CA93788A77B0}" srcOrd="0" destOrd="0" parTransId="{11312768-C2F0-4E80-B670-927E75894FEB}" sibTransId="{151DDD88-B267-4823-948E-C2BB42BCA3F9}"/>
    <dgm:cxn modelId="{DEE61F58-E409-4ED5-B380-9DFBBD325C1E}" type="presOf" srcId="{9716ED37-131C-4239-AEAF-1E40B8AD200A}" destId="{044EF936-D2D0-4810-B262-B175D92047D1}" srcOrd="0" destOrd="0" presId="urn:microsoft.com/office/officeart/2005/8/layout/vList2"/>
    <dgm:cxn modelId="{9AF64451-0F96-49FA-B048-9D990EAB7607}" type="presParOf" srcId="{044EF936-D2D0-4810-B262-B175D92047D1}" destId="{CBD040D7-48C1-4D47-A8DA-7F3143223EA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9716ED37-131C-4239-AEAF-1E40B8AD200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E2100A8F-398D-4228-AA31-CA93788A77B0}">
      <dgm:prSet custT="1"/>
      <dgm:spPr>
        <a:solidFill>
          <a:srgbClr val="996633">
            <a:alpha val="50000"/>
          </a:srgbClr>
        </a:solidFill>
        <a:ln>
          <a:noFill/>
        </a:ln>
      </dgm:spPr>
      <dgm:t>
        <a:bodyPr/>
        <a:lstStyle/>
        <a:p>
          <a:pPr algn="ctr" rtl="0">
            <a:spcAft>
              <a:spcPts val="1200"/>
            </a:spcAft>
          </a:pPr>
          <a:r>
            <a:rPr lang="bg-BG" sz="3600" b="1" i="1" noProof="0" dirty="0" smtClean="0">
              <a:solidFill>
                <a:schemeClr val="tx1"/>
              </a:solidFill>
            </a:rPr>
            <a:t>МОБИЛНОСТИ</a:t>
          </a:r>
          <a:endParaRPr lang="en-GB" sz="3600" b="1" i="1" noProof="0" dirty="0" smtClean="0">
            <a:solidFill>
              <a:schemeClr val="tx1"/>
            </a:solidFill>
          </a:endParaRPr>
        </a:p>
      </dgm:t>
    </dgm:pt>
    <dgm:pt modelId="{151DDD88-B267-4823-948E-C2BB42BCA3F9}" type="sibTrans" cxnId="{EFDF1EC1-C407-4412-8E83-7A17011B7E12}">
      <dgm:prSet/>
      <dgm:spPr/>
      <dgm:t>
        <a:bodyPr/>
        <a:lstStyle/>
        <a:p>
          <a:endParaRPr lang="pl-PL"/>
        </a:p>
      </dgm:t>
    </dgm:pt>
    <dgm:pt modelId="{11312768-C2F0-4E80-B670-927E75894FEB}" type="parTrans" cxnId="{EFDF1EC1-C407-4412-8E83-7A17011B7E12}">
      <dgm:prSet/>
      <dgm:spPr/>
      <dgm:t>
        <a:bodyPr/>
        <a:lstStyle/>
        <a:p>
          <a:endParaRPr lang="pl-PL"/>
        </a:p>
      </dgm:t>
    </dgm:pt>
    <dgm:pt modelId="{044EF936-D2D0-4810-B262-B175D92047D1}" type="pres">
      <dgm:prSet presAssocID="{9716ED37-131C-4239-AEAF-1E40B8AD200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CBD040D7-48C1-4D47-A8DA-7F3143223EAA}" type="pres">
      <dgm:prSet presAssocID="{E2100A8F-398D-4228-AA31-CA93788A77B0}" presName="parentText" presStyleLbl="node1" presStyleIdx="0" presStyleCnt="1" custScaleY="653818" custLinFactNeighborX="-254" custLinFactNeighborY="-22773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0FAB7F03-AA85-4B28-B39F-7DF277FF49E8}" type="presOf" srcId="{9716ED37-131C-4239-AEAF-1E40B8AD200A}" destId="{044EF936-D2D0-4810-B262-B175D92047D1}" srcOrd="0" destOrd="0" presId="urn:microsoft.com/office/officeart/2005/8/layout/vList2"/>
    <dgm:cxn modelId="{EFDF1EC1-C407-4412-8E83-7A17011B7E12}" srcId="{9716ED37-131C-4239-AEAF-1E40B8AD200A}" destId="{E2100A8F-398D-4228-AA31-CA93788A77B0}" srcOrd="0" destOrd="0" parTransId="{11312768-C2F0-4E80-B670-927E75894FEB}" sibTransId="{151DDD88-B267-4823-948E-C2BB42BCA3F9}"/>
    <dgm:cxn modelId="{4D44FC64-65C8-4A7D-A9A9-120A251C3E1A}" type="presOf" srcId="{E2100A8F-398D-4228-AA31-CA93788A77B0}" destId="{CBD040D7-48C1-4D47-A8DA-7F3143223EAA}" srcOrd="0" destOrd="0" presId="urn:microsoft.com/office/officeart/2005/8/layout/vList2"/>
    <dgm:cxn modelId="{353AEBDF-A4BF-446E-BE66-8DC300F3004C}" type="presParOf" srcId="{044EF936-D2D0-4810-B262-B175D92047D1}" destId="{CBD040D7-48C1-4D47-A8DA-7F3143223EA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D040D7-48C1-4D47-A8DA-7F3143223EAA}">
      <dsp:nvSpPr>
        <dsp:cNvPr id="0" name=""/>
        <dsp:cNvSpPr/>
      </dsp:nvSpPr>
      <dsp:spPr>
        <a:xfrm>
          <a:off x="0" y="2232"/>
          <a:ext cx="7532340" cy="2284353"/>
        </a:xfrm>
        <a:prstGeom prst="roundRect">
          <a:avLst/>
        </a:prstGeom>
        <a:solidFill>
          <a:srgbClr val="996633">
            <a:alpha val="50000"/>
          </a:srgb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 rtl="0">
            <a:lnSpc>
              <a:spcPct val="90000"/>
            </a:lnSpc>
            <a:spcBef>
              <a:spcPct val="0"/>
            </a:spcBef>
            <a:spcAft>
              <a:spcPts val="1200"/>
            </a:spcAft>
          </a:pPr>
          <a:r>
            <a:rPr lang="bg-BG" sz="3500" b="1" kern="1200" dirty="0" smtClean="0">
              <a:solidFill>
                <a:schemeClr val="tx1"/>
              </a:solidFill>
            </a:rPr>
            <a:t>Националната музика на европейските държави като перспектива в образованието и професионалната кариера на младите музиканти</a:t>
          </a:r>
          <a:endParaRPr lang="en-GB" sz="3500" b="1" i="1" kern="1200" noProof="0" dirty="0" smtClean="0">
            <a:solidFill>
              <a:schemeClr val="tx1"/>
            </a:solidFill>
          </a:endParaRPr>
        </a:p>
      </dsp:txBody>
      <dsp:txXfrm>
        <a:off x="111513" y="113745"/>
        <a:ext cx="7309314" cy="206132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D040D7-48C1-4D47-A8DA-7F3143223EAA}">
      <dsp:nvSpPr>
        <dsp:cNvPr id="0" name=""/>
        <dsp:cNvSpPr/>
      </dsp:nvSpPr>
      <dsp:spPr>
        <a:xfrm>
          <a:off x="0" y="697"/>
          <a:ext cx="6286544" cy="713682"/>
        </a:xfrm>
        <a:prstGeom prst="roundRect">
          <a:avLst/>
        </a:prstGeom>
        <a:solidFill>
          <a:srgbClr val="996633">
            <a:alpha val="50000"/>
          </a:srgb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ts val="1200"/>
            </a:spcAft>
          </a:pPr>
          <a:r>
            <a:rPr lang="bg-BG" sz="2000" b="1" kern="1200" dirty="0" smtClean="0">
              <a:solidFill>
                <a:schemeClr val="tx1"/>
              </a:solidFill>
            </a:rPr>
            <a:t>Националната музика на европейските държави като перспектива в образованието и професионалната кариера на младите музиканти</a:t>
          </a:r>
          <a:endParaRPr lang="en-GB" sz="2000" b="1" i="1" kern="1200" noProof="0" dirty="0" smtClean="0">
            <a:solidFill>
              <a:schemeClr val="tx1"/>
            </a:solidFill>
          </a:endParaRPr>
        </a:p>
      </dsp:txBody>
      <dsp:txXfrm>
        <a:off x="34839" y="35536"/>
        <a:ext cx="6216866" cy="64400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D040D7-48C1-4D47-A8DA-7F3143223EAA}">
      <dsp:nvSpPr>
        <dsp:cNvPr id="0" name=""/>
        <dsp:cNvSpPr/>
      </dsp:nvSpPr>
      <dsp:spPr>
        <a:xfrm>
          <a:off x="0" y="0"/>
          <a:ext cx="6286544" cy="713682"/>
        </a:xfrm>
        <a:prstGeom prst="roundRect">
          <a:avLst/>
        </a:prstGeom>
        <a:solidFill>
          <a:srgbClr val="996633">
            <a:alpha val="50000"/>
          </a:srgb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ts val="1200"/>
            </a:spcAft>
          </a:pPr>
          <a:r>
            <a:rPr lang="bg-BG" sz="3600" b="1" i="1" kern="1200" noProof="0" dirty="0" smtClean="0">
              <a:solidFill>
                <a:schemeClr val="tx1"/>
              </a:solidFill>
            </a:rPr>
            <a:t>ОРГАНИЗАЦИИ</a:t>
          </a:r>
          <a:endParaRPr lang="en-GB" sz="3600" b="1" i="1" kern="1200" noProof="0" dirty="0" smtClean="0">
            <a:solidFill>
              <a:schemeClr val="tx1"/>
            </a:solidFill>
          </a:endParaRPr>
        </a:p>
      </dsp:txBody>
      <dsp:txXfrm>
        <a:off x="34839" y="34839"/>
        <a:ext cx="6216866" cy="64400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D040D7-48C1-4D47-A8DA-7F3143223EAA}">
      <dsp:nvSpPr>
        <dsp:cNvPr id="0" name=""/>
        <dsp:cNvSpPr/>
      </dsp:nvSpPr>
      <dsp:spPr>
        <a:xfrm>
          <a:off x="0" y="697"/>
          <a:ext cx="6286544" cy="713682"/>
        </a:xfrm>
        <a:prstGeom prst="roundRect">
          <a:avLst/>
        </a:prstGeom>
        <a:solidFill>
          <a:srgbClr val="996633">
            <a:alpha val="50000"/>
          </a:srgb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ts val="1200"/>
            </a:spcAft>
          </a:pPr>
          <a:r>
            <a:rPr lang="bg-BG" sz="3600" b="1" i="1" kern="1200" dirty="0" smtClean="0">
              <a:solidFill>
                <a:schemeClr val="tx1"/>
              </a:solidFill>
            </a:rPr>
            <a:t>ПРИОРИТЕТИ</a:t>
          </a:r>
          <a:endParaRPr lang="en-GB" sz="3600" b="1" i="1" kern="1200" noProof="0" dirty="0" smtClean="0">
            <a:solidFill>
              <a:schemeClr val="tx1"/>
            </a:solidFill>
          </a:endParaRPr>
        </a:p>
      </dsp:txBody>
      <dsp:txXfrm>
        <a:off x="34839" y="35536"/>
        <a:ext cx="6216866" cy="64400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D040D7-48C1-4D47-A8DA-7F3143223EAA}">
      <dsp:nvSpPr>
        <dsp:cNvPr id="0" name=""/>
        <dsp:cNvSpPr/>
      </dsp:nvSpPr>
      <dsp:spPr>
        <a:xfrm>
          <a:off x="0" y="697"/>
          <a:ext cx="6286544" cy="713682"/>
        </a:xfrm>
        <a:prstGeom prst="roundRect">
          <a:avLst/>
        </a:prstGeom>
        <a:solidFill>
          <a:srgbClr val="996633">
            <a:alpha val="50000"/>
          </a:srgb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ts val="1200"/>
            </a:spcAft>
          </a:pPr>
          <a:r>
            <a:rPr lang="bg-BG" sz="3600" b="1" i="1" kern="1200" dirty="0" smtClean="0">
              <a:solidFill>
                <a:schemeClr val="tx1"/>
              </a:solidFill>
            </a:rPr>
            <a:t>ПРИОРИТЕТИ</a:t>
          </a:r>
          <a:endParaRPr lang="en-GB" sz="3600" b="1" i="1" kern="1200" noProof="0" dirty="0" smtClean="0">
            <a:solidFill>
              <a:schemeClr val="tx1"/>
            </a:solidFill>
          </a:endParaRPr>
        </a:p>
      </dsp:txBody>
      <dsp:txXfrm>
        <a:off x="34839" y="35536"/>
        <a:ext cx="6216866" cy="64400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D040D7-48C1-4D47-A8DA-7F3143223EAA}">
      <dsp:nvSpPr>
        <dsp:cNvPr id="0" name=""/>
        <dsp:cNvSpPr/>
      </dsp:nvSpPr>
      <dsp:spPr>
        <a:xfrm>
          <a:off x="0" y="697"/>
          <a:ext cx="6286544" cy="713682"/>
        </a:xfrm>
        <a:prstGeom prst="roundRect">
          <a:avLst/>
        </a:prstGeom>
        <a:solidFill>
          <a:srgbClr val="996633">
            <a:alpha val="50000"/>
          </a:srgb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ts val="1200"/>
            </a:spcAft>
          </a:pPr>
          <a:r>
            <a:rPr lang="bg-BG" sz="3600" b="1" i="1" u="none" kern="1200" dirty="0" smtClean="0">
              <a:solidFill>
                <a:schemeClr val="tx1"/>
              </a:solidFill>
            </a:rPr>
            <a:t>ПРИОРИТЕТИ</a:t>
          </a:r>
          <a:endParaRPr lang="en-GB" sz="3600" b="1" i="1" u="none" kern="1200" noProof="0" dirty="0" smtClean="0">
            <a:solidFill>
              <a:schemeClr val="tx1"/>
            </a:solidFill>
          </a:endParaRPr>
        </a:p>
      </dsp:txBody>
      <dsp:txXfrm>
        <a:off x="34839" y="35536"/>
        <a:ext cx="6216866" cy="64400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D040D7-48C1-4D47-A8DA-7F3143223EAA}">
      <dsp:nvSpPr>
        <dsp:cNvPr id="0" name=""/>
        <dsp:cNvSpPr/>
      </dsp:nvSpPr>
      <dsp:spPr>
        <a:xfrm>
          <a:off x="0" y="0"/>
          <a:ext cx="6286544" cy="713682"/>
        </a:xfrm>
        <a:prstGeom prst="roundRect">
          <a:avLst/>
        </a:prstGeom>
        <a:solidFill>
          <a:srgbClr val="996633">
            <a:alpha val="50000"/>
          </a:srgb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ts val="1200"/>
            </a:spcAft>
          </a:pPr>
          <a:r>
            <a:rPr lang="bg-BG" sz="3600" b="1" i="1" kern="1200" noProof="0" dirty="0" smtClean="0">
              <a:solidFill>
                <a:schemeClr val="tx1"/>
              </a:solidFill>
            </a:rPr>
            <a:t>Цели на проекта</a:t>
          </a:r>
          <a:endParaRPr lang="en-GB" sz="3600" b="1" i="1" kern="1200" noProof="0" dirty="0" smtClean="0">
            <a:solidFill>
              <a:schemeClr val="tx1"/>
            </a:solidFill>
          </a:endParaRPr>
        </a:p>
      </dsp:txBody>
      <dsp:txXfrm>
        <a:off x="34839" y="34839"/>
        <a:ext cx="6216866" cy="64400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D040D7-48C1-4D47-A8DA-7F3143223EAA}">
      <dsp:nvSpPr>
        <dsp:cNvPr id="0" name=""/>
        <dsp:cNvSpPr/>
      </dsp:nvSpPr>
      <dsp:spPr>
        <a:xfrm>
          <a:off x="0" y="0"/>
          <a:ext cx="6286544" cy="713682"/>
        </a:xfrm>
        <a:prstGeom prst="roundRect">
          <a:avLst/>
        </a:prstGeom>
        <a:solidFill>
          <a:srgbClr val="996633">
            <a:alpha val="50000"/>
          </a:srgb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ts val="1200"/>
            </a:spcAft>
          </a:pPr>
          <a:r>
            <a:rPr lang="bg-BG" sz="3600" b="1" i="1" kern="1200" noProof="0" dirty="0" smtClean="0">
              <a:solidFill>
                <a:schemeClr val="tx1"/>
              </a:solidFill>
            </a:rPr>
            <a:t>Цели на проекта</a:t>
          </a:r>
          <a:endParaRPr lang="en-GB" sz="3600" b="1" i="1" kern="1200" noProof="0" dirty="0" smtClean="0">
            <a:solidFill>
              <a:schemeClr val="tx1"/>
            </a:solidFill>
          </a:endParaRPr>
        </a:p>
      </dsp:txBody>
      <dsp:txXfrm>
        <a:off x="34839" y="34839"/>
        <a:ext cx="6216866" cy="644004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D040D7-48C1-4D47-A8DA-7F3143223EAA}">
      <dsp:nvSpPr>
        <dsp:cNvPr id="0" name=""/>
        <dsp:cNvSpPr/>
      </dsp:nvSpPr>
      <dsp:spPr>
        <a:xfrm>
          <a:off x="0" y="697"/>
          <a:ext cx="6286544" cy="713682"/>
        </a:xfrm>
        <a:prstGeom prst="roundRect">
          <a:avLst/>
        </a:prstGeom>
        <a:solidFill>
          <a:srgbClr val="996633">
            <a:alpha val="50000"/>
          </a:srgb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ts val="1200"/>
            </a:spcAft>
          </a:pPr>
          <a:r>
            <a:rPr lang="bg-BG" sz="3600" b="1" i="1" kern="1200" noProof="0" dirty="0" smtClean="0">
              <a:solidFill>
                <a:schemeClr val="tx1"/>
              </a:solidFill>
            </a:rPr>
            <a:t>Цели на проекта</a:t>
          </a:r>
          <a:endParaRPr lang="en-GB" sz="3600" b="1" i="1" kern="1200" noProof="0" dirty="0" smtClean="0">
            <a:solidFill>
              <a:schemeClr val="tx1"/>
            </a:solidFill>
          </a:endParaRPr>
        </a:p>
      </dsp:txBody>
      <dsp:txXfrm>
        <a:off x="34839" y="35536"/>
        <a:ext cx="6216866" cy="644004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D040D7-48C1-4D47-A8DA-7F3143223EAA}">
      <dsp:nvSpPr>
        <dsp:cNvPr id="0" name=""/>
        <dsp:cNvSpPr/>
      </dsp:nvSpPr>
      <dsp:spPr>
        <a:xfrm>
          <a:off x="0" y="0"/>
          <a:ext cx="6286544" cy="713682"/>
        </a:xfrm>
        <a:prstGeom prst="roundRect">
          <a:avLst/>
        </a:prstGeom>
        <a:solidFill>
          <a:srgbClr val="996633">
            <a:alpha val="50000"/>
          </a:srgb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ts val="1200"/>
            </a:spcAft>
          </a:pPr>
          <a:r>
            <a:rPr lang="bg-BG" sz="3600" b="1" i="1" kern="1200" noProof="0" dirty="0" smtClean="0">
              <a:solidFill>
                <a:schemeClr val="tx1"/>
              </a:solidFill>
            </a:rPr>
            <a:t>Цели на проекта</a:t>
          </a:r>
          <a:endParaRPr lang="en-GB" sz="3600" b="1" i="1" kern="1200" noProof="0" dirty="0" smtClean="0">
            <a:solidFill>
              <a:schemeClr val="tx1"/>
            </a:solidFill>
          </a:endParaRPr>
        </a:p>
      </dsp:txBody>
      <dsp:txXfrm>
        <a:off x="34839" y="34839"/>
        <a:ext cx="6216866" cy="644004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D040D7-48C1-4D47-A8DA-7F3143223EAA}">
      <dsp:nvSpPr>
        <dsp:cNvPr id="0" name=""/>
        <dsp:cNvSpPr/>
      </dsp:nvSpPr>
      <dsp:spPr>
        <a:xfrm>
          <a:off x="0" y="0"/>
          <a:ext cx="6286544" cy="713682"/>
        </a:xfrm>
        <a:prstGeom prst="roundRect">
          <a:avLst/>
        </a:prstGeom>
        <a:solidFill>
          <a:srgbClr val="996633">
            <a:alpha val="50000"/>
          </a:srgb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ts val="1200"/>
            </a:spcAft>
          </a:pPr>
          <a:r>
            <a:rPr lang="bg-BG" sz="3600" b="1" i="1" kern="1200" noProof="0" dirty="0" smtClean="0">
              <a:solidFill>
                <a:schemeClr val="tx1"/>
              </a:solidFill>
            </a:rPr>
            <a:t>Цели на проекта</a:t>
          </a:r>
          <a:endParaRPr lang="en-GB" sz="3600" b="1" i="1" kern="1200" noProof="0" dirty="0" smtClean="0">
            <a:solidFill>
              <a:schemeClr val="tx1"/>
            </a:solidFill>
          </a:endParaRPr>
        </a:p>
      </dsp:txBody>
      <dsp:txXfrm>
        <a:off x="34839" y="34839"/>
        <a:ext cx="6216866" cy="644004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D040D7-48C1-4D47-A8DA-7F3143223EAA}">
      <dsp:nvSpPr>
        <dsp:cNvPr id="0" name=""/>
        <dsp:cNvSpPr/>
      </dsp:nvSpPr>
      <dsp:spPr>
        <a:xfrm>
          <a:off x="0" y="697"/>
          <a:ext cx="6286544" cy="713682"/>
        </a:xfrm>
        <a:prstGeom prst="roundRect">
          <a:avLst/>
        </a:prstGeom>
        <a:solidFill>
          <a:srgbClr val="996633">
            <a:alpha val="50000"/>
          </a:srgb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ts val="1200"/>
            </a:spcAft>
          </a:pPr>
          <a:r>
            <a:rPr lang="en-GB" sz="3000" b="1" kern="1200" noProof="0" dirty="0" smtClean="0">
              <a:solidFill>
                <a:schemeClr val="tx1"/>
              </a:solidFill>
            </a:rPr>
            <a:t> </a:t>
          </a:r>
          <a:r>
            <a:rPr lang="bg-BG" sz="3000" b="1" kern="1200" noProof="0" dirty="0" smtClean="0">
              <a:solidFill>
                <a:schemeClr val="tx1"/>
              </a:solidFill>
            </a:rPr>
            <a:t>Иновативни аспекти</a:t>
          </a:r>
          <a:endParaRPr lang="en-GB" sz="3000" b="1" i="1" kern="1200" noProof="0" dirty="0" smtClean="0">
            <a:solidFill>
              <a:schemeClr val="tx1"/>
            </a:solidFill>
          </a:endParaRPr>
        </a:p>
      </dsp:txBody>
      <dsp:txXfrm>
        <a:off x="34839" y="35536"/>
        <a:ext cx="6216866" cy="644004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D040D7-48C1-4D47-A8DA-7F3143223EAA}">
      <dsp:nvSpPr>
        <dsp:cNvPr id="0" name=""/>
        <dsp:cNvSpPr/>
      </dsp:nvSpPr>
      <dsp:spPr>
        <a:xfrm>
          <a:off x="0" y="697"/>
          <a:ext cx="6286544" cy="713682"/>
        </a:xfrm>
        <a:prstGeom prst="roundRect">
          <a:avLst/>
        </a:prstGeom>
        <a:solidFill>
          <a:srgbClr val="996633">
            <a:alpha val="50000"/>
          </a:srgb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ts val="1200"/>
            </a:spcAft>
          </a:pPr>
          <a:r>
            <a:rPr lang="en-GB" sz="3000" b="1" kern="1200" noProof="0" dirty="0" smtClean="0">
              <a:solidFill>
                <a:schemeClr val="tx1"/>
              </a:solidFill>
            </a:rPr>
            <a:t> </a:t>
          </a:r>
          <a:r>
            <a:rPr lang="bg-BG" sz="3600" b="1" i="1" kern="1200" noProof="0" dirty="0" smtClean="0">
              <a:solidFill>
                <a:schemeClr val="tx1"/>
              </a:solidFill>
            </a:rPr>
            <a:t>Иновативни</a:t>
          </a:r>
          <a:r>
            <a:rPr lang="bg-BG" sz="3000" b="1" kern="1200" noProof="0" dirty="0" smtClean="0">
              <a:solidFill>
                <a:schemeClr val="tx1"/>
              </a:solidFill>
            </a:rPr>
            <a:t> </a:t>
          </a:r>
          <a:r>
            <a:rPr lang="bg-BG" sz="3600" b="1" i="1" kern="1200" noProof="0" dirty="0" smtClean="0">
              <a:solidFill>
                <a:schemeClr val="tx1"/>
              </a:solidFill>
            </a:rPr>
            <a:t>аспекти</a:t>
          </a:r>
          <a:endParaRPr lang="en-GB" sz="3600" b="1" i="1" kern="1200" noProof="0" dirty="0" smtClean="0">
            <a:solidFill>
              <a:schemeClr val="tx1"/>
            </a:solidFill>
          </a:endParaRPr>
        </a:p>
      </dsp:txBody>
      <dsp:txXfrm>
        <a:off x="34839" y="35536"/>
        <a:ext cx="6216866" cy="644004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D040D7-48C1-4D47-A8DA-7F3143223EAA}">
      <dsp:nvSpPr>
        <dsp:cNvPr id="0" name=""/>
        <dsp:cNvSpPr/>
      </dsp:nvSpPr>
      <dsp:spPr>
        <a:xfrm>
          <a:off x="0" y="697"/>
          <a:ext cx="6286544" cy="713682"/>
        </a:xfrm>
        <a:prstGeom prst="roundRect">
          <a:avLst/>
        </a:prstGeom>
        <a:solidFill>
          <a:srgbClr val="996633">
            <a:alpha val="50000"/>
          </a:srgb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ts val="1200"/>
            </a:spcAft>
          </a:pPr>
          <a:r>
            <a:rPr lang="bg-BG" sz="3600" b="1" i="1" kern="1200" noProof="0" dirty="0" smtClean="0">
              <a:solidFill>
                <a:schemeClr val="tx1"/>
              </a:solidFill>
            </a:rPr>
            <a:t>ОЧАКВАНИ РЕЗУЛТАТИ</a:t>
          </a:r>
          <a:endParaRPr lang="en-GB" sz="3600" b="1" i="1" kern="1200" noProof="0" dirty="0" smtClean="0">
            <a:solidFill>
              <a:schemeClr val="tx1"/>
            </a:solidFill>
          </a:endParaRPr>
        </a:p>
      </dsp:txBody>
      <dsp:txXfrm>
        <a:off x="34839" y="35536"/>
        <a:ext cx="6216866" cy="644004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D040D7-48C1-4D47-A8DA-7F3143223EAA}">
      <dsp:nvSpPr>
        <dsp:cNvPr id="0" name=""/>
        <dsp:cNvSpPr/>
      </dsp:nvSpPr>
      <dsp:spPr>
        <a:xfrm>
          <a:off x="0" y="697"/>
          <a:ext cx="6286544" cy="713682"/>
        </a:xfrm>
        <a:prstGeom prst="roundRect">
          <a:avLst/>
        </a:prstGeom>
        <a:solidFill>
          <a:srgbClr val="996633">
            <a:alpha val="50000"/>
          </a:srgb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ts val="1200"/>
            </a:spcAft>
          </a:pPr>
          <a:r>
            <a:rPr lang="bg-BG" sz="3600" b="1" i="1" kern="1200" noProof="0" dirty="0" smtClean="0">
              <a:solidFill>
                <a:schemeClr val="tx1"/>
              </a:solidFill>
            </a:rPr>
            <a:t>ОЧАКВАНИ РЕЗУЛТАТИ</a:t>
          </a:r>
          <a:endParaRPr lang="en-GB" sz="3600" b="1" i="1" kern="1200" noProof="0" dirty="0" smtClean="0">
            <a:solidFill>
              <a:schemeClr val="tx1"/>
            </a:solidFill>
          </a:endParaRPr>
        </a:p>
      </dsp:txBody>
      <dsp:txXfrm>
        <a:off x="34839" y="35536"/>
        <a:ext cx="6216866" cy="644004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D040D7-48C1-4D47-A8DA-7F3143223EAA}">
      <dsp:nvSpPr>
        <dsp:cNvPr id="0" name=""/>
        <dsp:cNvSpPr/>
      </dsp:nvSpPr>
      <dsp:spPr>
        <a:xfrm>
          <a:off x="0" y="976"/>
          <a:ext cx="6286544" cy="999155"/>
        </a:xfrm>
        <a:prstGeom prst="roundRect">
          <a:avLst/>
        </a:prstGeom>
        <a:solidFill>
          <a:srgbClr val="996633">
            <a:alpha val="50000"/>
          </a:srgb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ts val="1200"/>
            </a:spcAft>
          </a:pPr>
          <a:r>
            <a:rPr lang="bg-BG" sz="3600" b="1" i="1" kern="1200" noProof="0" dirty="0" smtClean="0">
              <a:solidFill>
                <a:schemeClr val="tx1"/>
              </a:solidFill>
            </a:rPr>
            <a:t>ОЧАКВАНИ РЕЗУЛТАТИ</a:t>
          </a:r>
          <a:endParaRPr lang="en-GB" sz="3600" b="1" i="1" kern="1200" noProof="0" dirty="0" smtClean="0">
            <a:solidFill>
              <a:schemeClr val="tx1"/>
            </a:solidFill>
          </a:endParaRPr>
        </a:p>
      </dsp:txBody>
      <dsp:txXfrm>
        <a:off x="48775" y="49751"/>
        <a:ext cx="6188994" cy="901605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D040D7-48C1-4D47-A8DA-7F3143223EAA}">
      <dsp:nvSpPr>
        <dsp:cNvPr id="0" name=""/>
        <dsp:cNvSpPr/>
      </dsp:nvSpPr>
      <dsp:spPr>
        <a:xfrm>
          <a:off x="0" y="0"/>
          <a:ext cx="6286544" cy="713682"/>
        </a:xfrm>
        <a:prstGeom prst="roundRect">
          <a:avLst/>
        </a:prstGeom>
        <a:solidFill>
          <a:srgbClr val="996633">
            <a:alpha val="50000"/>
          </a:srgb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ts val="1200"/>
            </a:spcAft>
          </a:pPr>
          <a:r>
            <a:rPr lang="bg-BG" sz="3600" b="1" i="1" kern="1200" noProof="0" dirty="0" smtClean="0">
              <a:solidFill>
                <a:schemeClr val="tx1"/>
              </a:solidFill>
            </a:rPr>
            <a:t>МОБИЛНОСТИ</a:t>
          </a:r>
          <a:endParaRPr lang="en-GB" sz="3600" b="1" i="1" kern="1200" noProof="0" dirty="0" smtClean="0">
            <a:solidFill>
              <a:schemeClr val="tx1"/>
            </a:solidFill>
          </a:endParaRPr>
        </a:p>
      </dsp:txBody>
      <dsp:txXfrm>
        <a:off x="34839" y="34839"/>
        <a:ext cx="6216866" cy="6440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ECBE60-CEC4-4255-A212-155F33626F2C}" type="datetimeFigureOut">
              <a:rPr lang="pl-PL" smtClean="0"/>
              <a:pPr/>
              <a:t>2017-12-19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6610F2-6390-4272-99E1-3D34E4221EC2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730678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0003C-A9C6-415C-A4FC-5FE686D4AD8C}" type="datetime1">
              <a:rPr lang="pl-PL" smtClean="0"/>
              <a:pPr/>
              <a:t>2017-12-19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22F37-6559-402B-8D07-8EAFCF52404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41004247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0003C-A9C6-415C-A4FC-5FE686D4AD8C}" type="datetime1">
              <a:rPr lang="pl-PL" smtClean="0"/>
              <a:pPr/>
              <a:t>2017-12-19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22F37-6559-402B-8D07-8EAFCF52404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71147745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0003C-A9C6-415C-A4FC-5FE686D4AD8C}" type="datetime1">
              <a:rPr lang="pl-PL" smtClean="0"/>
              <a:pPr/>
              <a:t>2017-12-19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22F37-6559-402B-8D07-8EAFCF52404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19449843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0003C-A9C6-415C-A4FC-5FE686D4AD8C}" type="datetime1">
              <a:rPr lang="pl-PL" smtClean="0"/>
              <a:pPr/>
              <a:t>2017-12-19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22F37-6559-402B-8D07-8EAFCF52404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08228813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0003C-A9C6-415C-A4FC-5FE686D4AD8C}" type="datetime1">
              <a:rPr lang="pl-PL" smtClean="0"/>
              <a:pPr/>
              <a:t>2017-12-19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22F37-6559-402B-8D07-8EAFCF52404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72270196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0003C-A9C6-415C-A4FC-5FE686D4AD8C}" type="datetime1">
              <a:rPr lang="pl-PL" smtClean="0"/>
              <a:pPr/>
              <a:t>2017-12-19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22F37-6559-402B-8D07-8EAFCF52404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46647943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0003C-A9C6-415C-A4FC-5FE686D4AD8C}" type="datetime1">
              <a:rPr lang="pl-PL" smtClean="0"/>
              <a:pPr/>
              <a:t>2017-12-19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22F37-6559-402B-8D07-8EAFCF52404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40298171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0003C-A9C6-415C-A4FC-5FE686D4AD8C}" type="datetime1">
              <a:rPr lang="pl-PL" smtClean="0"/>
              <a:pPr/>
              <a:t>2017-12-19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22F37-6559-402B-8D07-8EAFCF52404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31021099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0003C-A9C6-415C-A4FC-5FE686D4AD8C}" type="datetime1">
              <a:rPr lang="pl-PL" smtClean="0"/>
              <a:pPr/>
              <a:t>2017-12-19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22F37-6559-402B-8D07-8EAFCF52404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39199733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0003C-A9C6-415C-A4FC-5FE686D4AD8C}" type="datetime1">
              <a:rPr lang="pl-PL" smtClean="0"/>
              <a:pPr/>
              <a:t>2017-12-19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22F37-6559-402B-8D07-8EAFCF52404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31769799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0003C-A9C6-415C-A4FC-5FE686D4AD8C}" type="datetime1">
              <a:rPr lang="pl-PL" smtClean="0"/>
              <a:pPr/>
              <a:t>2017-12-19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22F37-6559-402B-8D07-8EAFCF52404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84514267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E0003C-A9C6-415C-A4FC-5FE686D4AD8C}" type="datetime1">
              <a:rPr lang="pl-PL" smtClean="0"/>
              <a:pPr/>
              <a:t>2017-12-19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122F37-6559-402B-8D07-8EAFCF52404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2116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5.jpe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4.jpeg"/><Relationship Id="rId4" Type="http://schemas.openxmlformats.org/officeDocument/2006/relationships/diagramLayout" Target="../diagrams/layout1.xml"/><Relationship Id="rId9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5.xml"/><Relationship Id="rId5" Type="http://schemas.openxmlformats.org/officeDocument/2006/relationships/diagramQuickStyle" Target="../diagrams/quickStyle15.xml"/><Relationship Id="rId4" Type="http://schemas.openxmlformats.org/officeDocument/2006/relationships/diagramLayout" Target="../diagrams/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6.xml"/><Relationship Id="rId7" Type="http://schemas.microsoft.com/office/2007/relationships/diagramDrawing" Target="../diagrams/drawing16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6.xml"/><Relationship Id="rId5" Type="http://schemas.openxmlformats.org/officeDocument/2006/relationships/diagramQuickStyle" Target="../diagrams/quickStyle16.xml"/><Relationship Id="rId4" Type="http://schemas.openxmlformats.org/officeDocument/2006/relationships/diagramLayout" Target="../diagrams/layout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7.xml"/><Relationship Id="rId7" Type="http://schemas.microsoft.com/office/2007/relationships/diagramDrawing" Target="../diagrams/drawing17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7.xml"/><Relationship Id="rId5" Type="http://schemas.openxmlformats.org/officeDocument/2006/relationships/diagramQuickStyle" Target="../diagrams/quickStyle17.xml"/><Relationship Id="rId4" Type="http://schemas.openxmlformats.org/officeDocument/2006/relationships/diagramLayout" Target="../diagrams/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000232" y="571480"/>
            <a:ext cx="4929222" cy="571504"/>
          </a:xfrm>
        </p:spPr>
        <p:txBody>
          <a:bodyPr>
            <a:normAutofit/>
          </a:bodyPr>
          <a:lstStyle/>
          <a:p>
            <a:r>
              <a:rPr lang="bg-BG" sz="3000" dirty="0" smtClean="0"/>
              <a:t>ПРОЕКТ</a:t>
            </a:r>
            <a:endParaRPr lang="pl-PL" sz="3000" dirty="0"/>
          </a:p>
        </p:txBody>
      </p:sp>
      <p:sp>
        <p:nvSpPr>
          <p:cNvPr id="10" name="Symbol zastępczy numeru slajdu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22F37-6559-402B-8D07-8EAFCF524040}" type="slidenum">
              <a:rPr lang="pl-PL" smtClean="0"/>
              <a:pPr/>
              <a:t>1</a:t>
            </a:fld>
            <a:endParaRPr lang="pl-PL"/>
          </a:p>
        </p:txBody>
      </p:sp>
      <p:pic>
        <p:nvPicPr>
          <p:cNvPr id="1026" name="Picture 2" descr="C:\Grzegorz\SM1i2_J\2017-18\ErasmusPlus_Projekt_038682\Rozpowszechnianie\LogoErasmus\logo_ErasmusPlu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14290"/>
            <a:ext cx="2714644" cy="748269"/>
          </a:xfrm>
          <a:prstGeom prst="rect">
            <a:avLst/>
          </a:prstGeom>
          <a:noFill/>
        </p:spPr>
      </p:pic>
      <p:graphicFrame>
        <p:nvGraphicFramePr>
          <p:cNvPr id="5" name="Diagram 4"/>
          <p:cNvGraphicFramePr/>
          <p:nvPr/>
        </p:nvGraphicFramePr>
        <p:xfrm>
          <a:off x="1000100" y="1214422"/>
          <a:ext cx="7532340" cy="22865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28" name="Picture 4" descr="C:\Grzegorz\SM1i2_J\2017-18\ErasmusPlus_Projekt_038682\Rozpowszechnianie\LogoErasmus\eu_flag_co_funded_pos_[rgb]_right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83824" y="3573016"/>
            <a:ext cx="3751988" cy="1071570"/>
          </a:xfrm>
          <a:prstGeom prst="rect">
            <a:avLst/>
          </a:prstGeom>
          <a:noFill/>
        </p:spPr>
      </p:pic>
      <p:pic>
        <p:nvPicPr>
          <p:cNvPr id="1031" name="Picture 7" descr="C:\Grzegorz\SM1i2_J\2017-18\ErasmusPlus_Projekt_038682\Rozpowszechnianie\LogoErasmus\BG\LogosBeneficairesErasmus+LEFT_BG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441842" y="3513871"/>
            <a:ext cx="4487876" cy="986699"/>
          </a:xfrm>
          <a:prstGeom prst="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</p:pic>
      <p:pic>
        <p:nvPicPr>
          <p:cNvPr id="1030" name="Picture 6" descr="C:\Grzegorz\SM1i2_J\2017-18\ErasmusPlus_Projekt_038682\Rozpowszechnianie\LogoErasmus\HU\LogosBeneficairesErasmus+RIGHT_HU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85720" y="5000636"/>
            <a:ext cx="4786346" cy="982411"/>
          </a:xfrm>
          <a:prstGeom prst="rect">
            <a:avLst/>
          </a:prstGeom>
          <a:noFill/>
        </p:spPr>
      </p:pic>
      <p:pic>
        <p:nvPicPr>
          <p:cNvPr id="1029" name="Picture 5" descr="C:\Grzegorz\SM1i2_J\2017-18\ErasmusPlus_Projekt_038682\Rozpowszechnianie\LogoErasmus\PL\LogosBeneficairesErasmus+LEFT_PL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351963" y="5050039"/>
            <a:ext cx="4649193" cy="1022167"/>
          </a:xfrm>
          <a:prstGeom prst="rect">
            <a:avLst/>
          </a:prstGeom>
          <a:noFill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858148" y="214290"/>
            <a:ext cx="856985" cy="838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Grzegorz\SM1i2_J\2017-18\ErasmusPlus_Projekt_038682\Rozpowszechnianie\LogoErasmus\logo_ErasmusPlu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1" y="214290"/>
            <a:ext cx="2332529" cy="642942"/>
          </a:xfrm>
          <a:prstGeom prst="rect">
            <a:avLst/>
          </a:prstGeom>
          <a:noFill/>
        </p:spPr>
      </p:pic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158253467"/>
              </p:ext>
            </p:extLst>
          </p:nvPr>
        </p:nvGraphicFramePr>
        <p:xfrm>
          <a:off x="2643174" y="357166"/>
          <a:ext cx="6286544" cy="714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pole tekstowe 9"/>
          <p:cNvSpPr txBox="1"/>
          <p:nvPr/>
        </p:nvSpPr>
        <p:spPr>
          <a:xfrm>
            <a:off x="428596" y="1571612"/>
            <a:ext cx="828680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dirty="0" smtClean="0"/>
              <a:t>Програма</a:t>
            </a:r>
            <a:r>
              <a:rPr lang="pl-PL" sz="2400" dirty="0" smtClean="0"/>
              <a:t>:		</a:t>
            </a:r>
            <a:r>
              <a:rPr lang="bg-BG" sz="2400" dirty="0" smtClean="0"/>
              <a:t>Еразъм</a:t>
            </a:r>
            <a:r>
              <a:rPr lang="pl-PL" sz="2400" dirty="0" smtClean="0"/>
              <a:t>+</a:t>
            </a:r>
          </a:p>
          <a:p>
            <a:r>
              <a:rPr lang="bg-BG" sz="2400" b="1" dirty="0" smtClean="0"/>
              <a:t>Ключово</a:t>
            </a:r>
            <a:r>
              <a:rPr lang="bg-BG" sz="2400" dirty="0" smtClean="0"/>
              <a:t> </a:t>
            </a:r>
            <a:r>
              <a:rPr lang="bg-BG" sz="2400" b="1" dirty="0" smtClean="0"/>
              <a:t>действие</a:t>
            </a:r>
            <a:r>
              <a:rPr lang="pl-PL" sz="2400" dirty="0" smtClean="0"/>
              <a:t>:	</a:t>
            </a:r>
            <a:r>
              <a:rPr lang="bg-BG" sz="2400" dirty="0" smtClean="0"/>
              <a:t>Стратегическо партньорство</a:t>
            </a:r>
            <a:endParaRPr lang="en-US" sz="2400" dirty="0" smtClean="0"/>
          </a:p>
          <a:p>
            <a:r>
              <a:rPr lang="en-US" sz="2400" dirty="0"/>
              <a:t> </a:t>
            </a:r>
            <a:r>
              <a:rPr lang="en-US" sz="2400" dirty="0" smtClean="0"/>
              <a:t>                                       </a:t>
            </a:r>
            <a:r>
              <a:rPr lang="bg-BG" sz="2400" dirty="0" smtClean="0"/>
              <a:t>(Ключово      действие 2)</a:t>
            </a:r>
            <a:endParaRPr lang="pl-PL" sz="2400" dirty="0" smtClean="0"/>
          </a:p>
          <a:p>
            <a:r>
              <a:rPr lang="bg-BG" sz="2400" b="1" dirty="0" smtClean="0"/>
              <a:t>Сфера</a:t>
            </a:r>
            <a:r>
              <a:rPr lang="pl-PL" sz="2400" dirty="0" smtClean="0"/>
              <a:t>:		</a:t>
            </a:r>
            <a:r>
              <a:rPr lang="bg-BG" sz="2400" dirty="0" smtClean="0"/>
              <a:t>Професионално образование и     </a:t>
            </a:r>
            <a:endParaRPr lang="pl-PL" sz="2400" dirty="0" smtClean="0"/>
          </a:p>
          <a:p>
            <a:r>
              <a:rPr lang="pl-PL" sz="2400" dirty="0" smtClean="0"/>
              <a:t>			</a:t>
            </a:r>
            <a:r>
              <a:rPr lang="bg-BG" sz="2400" dirty="0" smtClean="0"/>
              <a:t>практика</a:t>
            </a:r>
            <a:endParaRPr lang="pl-PL" dirty="0">
              <a:solidFill>
                <a:srgbClr val="0070C0"/>
              </a:solidFill>
            </a:endParaRPr>
          </a:p>
          <a:p>
            <a:endParaRPr lang="pl-PL" sz="2400" dirty="0"/>
          </a:p>
          <a:p>
            <a:r>
              <a:rPr lang="bg-BG" sz="2400" b="1" dirty="0" smtClean="0"/>
              <a:t>Главна цел</a:t>
            </a:r>
            <a:r>
              <a:rPr lang="pl-PL" sz="2400" dirty="0" smtClean="0"/>
              <a:t>:   </a:t>
            </a:r>
            <a:r>
              <a:rPr lang="bg-BG" sz="2400" dirty="0" smtClean="0"/>
              <a:t>Обмяна на практики</a:t>
            </a:r>
            <a:endParaRPr lang="pl-PL" sz="2400" dirty="0" smtClean="0"/>
          </a:p>
          <a:p>
            <a:r>
              <a:rPr lang="pl-PL" dirty="0" smtClean="0">
                <a:solidFill>
                  <a:srgbClr val="0070C0"/>
                </a:solidFill>
              </a:rPr>
              <a:t>		</a:t>
            </a:r>
            <a:endParaRPr lang="pl-PL" sz="2400" dirty="0" smtClean="0"/>
          </a:p>
          <a:p>
            <a:r>
              <a:rPr lang="bg-BG" sz="2400" b="1" dirty="0" smtClean="0"/>
              <a:t>Начална дата</a:t>
            </a:r>
            <a:r>
              <a:rPr lang="pl-PL" sz="2400" b="1" dirty="0" smtClean="0"/>
              <a:t>:</a:t>
            </a:r>
            <a:r>
              <a:rPr lang="bg-BG" sz="2400" dirty="0" smtClean="0"/>
              <a:t> </a:t>
            </a:r>
            <a:r>
              <a:rPr lang="pl-PL" sz="2400" dirty="0" smtClean="0"/>
              <a:t>20-09-2017</a:t>
            </a:r>
          </a:p>
          <a:p>
            <a:r>
              <a:rPr lang="bg-BG" sz="2400" b="1" dirty="0" smtClean="0"/>
              <a:t>Крайна дата</a:t>
            </a:r>
            <a:r>
              <a:rPr lang="pl-PL" sz="2400" b="1" dirty="0" smtClean="0"/>
              <a:t>:</a:t>
            </a:r>
            <a:r>
              <a:rPr lang="pl-PL" sz="2400" dirty="0" smtClean="0"/>
              <a:t>	19-10-2019</a:t>
            </a:r>
          </a:p>
          <a:p>
            <a:endParaRPr lang="pl-PL" sz="2400" dirty="0"/>
          </a:p>
          <a:p>
            <a:endParaRPr lang="pl-PL" sz="2400" dirty="0"/>
          </a:p>
          <a:p>
            <a:r>
              <a:rPr lang="bg-BG" sz="2400" dirty="0" smtClean="0"/>
              <a:t>Номер на проекта</a:t>
            </a:r>
            <a:r>
              <a:rPr lang="pl-PL" sz="2400" dirty="0" smtClean="0"/>
              <a:t>: 		</a:t>
            </a:r>
            <a:r>
              <a:rPr lang="pl-PL" sz="2400" b="1" dirty="0"/>
              <a:t>2017-1-PL01-KA202-038682</a:t>
            </a:r>
            <a:r>
              <a:rPr lang="pl-PL" sz="2400" dirty="0" smtClean="0"/>
              <a:t> </a:t>
            </a:r>
            <a:endParaRPr lang="pl-PL" sz="2400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22F37-6559-402B-8D07-8EAFCF524040}" type="slidenum">
              <a:rPr lang="pl-PL" smtClean="0"/>
              <a:pPr/>
              <a:t>2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Grzegorz\SM1i2_J\2017-18\ErasmusPlus_Projekt_038682\Rozpowszechnianie\LogoErasmus\logo_ErasmusPlu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1" y="214290"/>
            <a:ext cx="2332529" cy="642942"/>
          </a:xfrm>
          <a:prstGeom prst="rect">
            <a:avLst/>
          </a:prstGeom>
          <a:noFill/>
        </p:spPr>
      </p:pic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809558033"/>
              </p:ext>
            </p:extLst>
          </p:nvPr>
        </p:nvGraphicFramePr>
        <p:xfrm>
          <a:off x="2643174" y="357166"/>
          <a:ext cx="6286544" cy="714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pole tekstowe 9"/>
          <p:cNvSpPr txBox="1"/>
          <p:nvPr/>
        </p:nvSpPr>
        <p:spPr>
          <a:xfrm>
            <a:off x="428596" y="1571612"/>
            <a:ext cx="8286808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dirty="0" smtClean="0"/>
              <a:t>Координатор</a:t>
            </a:r>
            <a:r>
              <a:rPr lang="pl-PL" sz="2400" dirty="0" smtClean="0"/>
              <a:t>:</a:t>
            </a:r>
            <a:r>
              <a:rPr lang="bg-BG" sz="2400" dirty="0"/>
              <a:t> </a:t>
            </a:r>
            <a:r>
              <a:rPr lang="bg-BG" sz="2400" dirty="0" smtClean="0"/>
              <a:t>Музикално училище „</a:t>
            </a:r>
            <a:r>
              <a:rPr lang="bg-BG" sz="2400" dirty="0" err="1" smtClean="0"/>
              <a:t>Бронислав</a:t>
            </a:r>
            <a:r>
              <a:rPr lang="bg-BG" sz="2400" dirty="0" smtClean="0"/>
              <a:t> </a:t>
            </a:r>
            <a:r>
              <a:rPr lang="bg-BG" sz="2400" dirty="0" err="1" smtClean="0"/>
              <a:t>Рутковски</a:t>
            </a:r>
            <a:r>
              <a:rPr lang="bg-BG" sz="2400" dirty="0" smtClean="0"/>
              <a:t>“</a:t>
            </a:r>
          </a:p>
          <a:p>
            <a:r>
              <a:rPr lang="bg-BG" sz="2400" dirty="0" smtClean="0"/>
              <a:t>		 гр. Краков, Полша</a:t>
            </a:r>
          </a:p>
          <a:p>
            <a:endParaRPr lang="pl-PL" sz="2400" dirty="0" smtClean="0"/>
          </a:p>
          <a:p>
            <a:r>
              <a:rPr lang="bg-BG" sz="2400" b="1" dirty="0" smtClean="0"/>
              <a:t>Партньори</a:t>
            </a:r>
            <a:r>
              <a:rPr lang="pl-PL" sz="2400" dirty="0" smtClean="0"/>
              <a:t>:	</a:t>
            </a:r>
            <a:r>
              <a:rPr lang="bg-BG" sz="2400" dirty="0" smtClean="0"/>
              <a:t>Музикално училище „</a:t>
            </a:r>
            <a:r>
              <a:rPr lang="en-US" sz="2400" dirty="0" err="1" smtClean="0"/>
              <a:t>Kroó</a:t>
            </a:r>
            <a:r>
              <a:rPr lang="en-US" sz="2400" dirty="0" smtClean="0"/>
              <a:t> </a:t>
            </a:r>
            <a:r>
              <a:rPr lang="en-US" sz="2400" dirty="0" err="1" smtClean="0"/>
              <a:t>György</a:t>
            </a:r>
            <a:r>
              <a:rPr lang="en-US" sz="2400" dirty="0" smtClean="0"/>
              <a:t> </a:t>
            </a:r>
            <a:r>
              <a:rPr lang="en-US" sz="2400" dirty="0" err="1" smtClean="0"/>
              <a:t>Zeneiskola</a:t>
            </a:r>
            <a:r>
              <a:rPr lang="bg-BG" sz="2400" dirty="0" smtClean="0"/>
              <a:t>“</a:t>
            </a:r>
          </a:p>
          <a:p>
            <a:r>
              <a:rPr lang="bg-BG" sz="2400" dirty="0"/>
              <a:t>	</a:t>
            </a:r>
            <a:r>
              <a:rPr lang="bg-BG" sz="2400" dirty="0" smtClean="0"/>
              <a:t>	гр. Будапеща, Унгария</a:t>
            </a:r>
          </a:p>
          <a:p>
            <a:endParaRPr lang="bg-BG" sz="2400" dirty="0" smtClean="0"/>
          </a:p>
          <a:p>
            <a:r>
              <a:rPr lang="bg-BG" sz="2400" dirty="0" smtClean="0"/>
              <a:t>	</a:t>
            </a:r>
            <a:r>
              <a:rPr lang="bg-BG" sz="2400" dirty="0"/>
              <a:t>	</a:t>
            </a:r>
            <a:r>
              <a:rPr lang="bg-BG" sz="2400" dirty="0" smtClean="0"/>
              <a:t>Център </a:t>
            </a:r>
            <a:r>
              <a:rPr lang="bg-BG" sz="2400" dirty="0"/>
              <a:t>за незрящи и с намалено зрение </a:t>
            </a:r>
            <a:endParaRPr lang="bg-BG" sz="2400" dirty="0" smtClean="0"/>
          </a:p>
          <a:p>
            <a:r>
              <a:rPr lang="bg-BG" sz="2400" dirty="0"/>
              <a:t>	</a:t>
            </a:r>
            <a:r>
              <a:rPr lang="bg-BG" sz="2400" dirty="0" smtClean="0"/>
              <a:t>	деца </a:t>
            </a:r>
            <a:r>
              <a:rPr lang="bg-BG" sz="2400" dirty="0"/>
              <a:t>и младежи </a:t>
            </a:r>
            <a:r>
              <a:rPr lang="en-US" sz="2400" dirty="0" smtClean="0"/>
              <a:t>		</a:t>
            </a:r>
            <a:endParaRPr lang="bg-BG" sz="2400" dirty="0" smtClean="0"/>
          </a:p>
          <a:p>
            <a:r>
              <a:rPr lang="bg-BG" sz="2400" dirty="0"/>
              <a:t>	</a:t>
            </a:r>
            <a:r>
              <a:rPr lang="bg-BG" sz="2400" dirty="0" smtClean="0"/>
              <a:t>	гр</a:t>
            </a:r>
            <a:r>
              <a:rPr lang="bg-BG" sz="2400" dirty="0"/>
              <a:t>. Краков, </a:t>
            </a:r>
            <a:r>
              <a:rPr lang="bg-BG" sz="2400" dirty="0" smtClean="0"/>
              <a:t>Полша</a:t>
            </a:r>
          </a:p>
          <a:p>
            <a:endParaRPr lang="en-US" sz="2400" dirty="0" smtClean="0"/>
          </a:p>
          <a:p>
            <a:r>
              <a:rPr lang="bg-BG" sz="2400" dirty="0" smtClean="0"/>
              <a:t>		НУМСИ „Проф. Панчо </a:t>
            </a:r>
            <a:r>
              <a:rPr lang="bg-BG" sz="2400" dirty="0" err="1" smtClean="0"/>
              <a:t>Владигеров</a:t>
            </a:r>
            <a:r>
              <a:rPr lang="bg-BG" sz="2400" dirty="0" smtClean="0"/>
              <a:t>“</a:t>
            </a:r>
          </a:p>
          <a:p>
            <a:r>
              <a:rPr lang="bg-BG" sz="2400" dirty="0" smtClean="0"/>
              <a:t>		гр. Бургас, България</a:t>
            </a:r>
            <a:endParaRPr lang="pl-PL" sz="2400" dirty="0"/>
          </a:p>
          <a:p>
            <a:r>
              <a:rPr lang="pl-PL" dirty="0" smtClean="0">
                <a:solidFill>
                  <a:srgbClr val="0070C0"/>
                </a:solidFill>
              </a:rPr>
              <a:t>		</a:t>
            </a:r>
            <a:endParaRPr lang="pl-PL" sz="2400" dirty="0" smtClean="0"/>
          </a:p>
          <a:p>
            <a:endParaRPr lang="pl-PL" sz="2400" dirty="0"/>
          </a:p>
          <a:p>
            <a:endParaRPr lang="pl-PL" sz="2400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22F37-6559-402B-8D07-8EAFCF524040}" type="slidenum">
              <a:rPr lang="pl-PL" smtClean="0"/>
              <a:pPr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2784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Grzegorz\SM1i2_J\2017-18\ErasmusPlus_Projekt_038682\Rozpowszechnianie\LogoErasmus\logo_ErasmusPlu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1" y="214290"/>
            <a:ext cx="2332529" cy="642942"/>
          </a:xfrm>
          <a:prstGeom prst="rect">
            <a:avLst/>
          </a:prstGeom>
          <a:noFill/>
        </p:spPr>
      </p:pic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903340209"/>
              </p:ext>
            </p:extLst>
          </p:nvPr>
        </p:nvGraphicFramePr>
        <p:xfrm>
          <a:off x="2643174" y="357166"/>
          <a:ext cx="6286544" cy="714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pole tekstowe 9"/>
          <p:cNvSpPr txBox="1"/>
          <p:nvPr/>
        </p:nvSpPr>
        <p:spPr>
          <a:xfrm>
            <a:off x="571472" y="1500174"/>
            <a:ext cx="764386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400" dirty="0"/>
          </a:p>
          <a:p>
            <a:pPr marL="457200" indent="-457200"/>
            <a:r>
              <a:rPr lang="bg-BG" sz="2400" b="1" u="sng" dirty="0" smtClean="0"/>
              <a:t>Приоритет</a:t>
            </a:r>
            <a:r>
              <a:rPr lang="pl-PL" sz="2400" b="1" u="sng" dirty="0" smtClean="0"/>
              <a:t> 1: </a:t>
            </a:r>
            <a:r>
              <a:rPr lang="bg-BG" sz="2400" b="1" dirty="0" smtClean="0"/>
              <a:t> </a:t>
            </a:r>
            <a:r>
              <a:rPr lang="bg-BG" sz="2400" dirty="0" smtClean="0"/>
              <a:t>Допълнително развитие на ключови компетентности в професионалното образование и практика:</a:t>
            </a:r>
            <a:endParaRPr lang="pl-PL" sz="2400" dirty="0" smtClean="0"/>
          </a:p>
          <a:p>
            <a:pPr marL="457200" indent="-457200"/>
            <a:endParaRPr lang="pl-PL" sz="2400" dirty="0" smtClean="0"/>
          </a:p>
          <a:p>
            <a:pPr marL="457200" indent="-457200">
              <a:buAutoNum type="arabicPeriod"/>
            </a:pPr>
            <a:endParaRPr lang="pl-PL" sz="2400" dirty="0"/>
          </a:p>
          <a:p>
            <a:pPr marL="457200" indent="-457200"/>
            <a:r>
              <a:rPr lang="bg-BG" sz="2400" dirty="0" smtClean="0"/>
              <a:t>Проектът отговаря на настоящите нужди на европейския музикален пазар за професионално обучени музиканти, работещи в рамките на съвременния фолклор или черпещи вдъхновение от него.</a:t>
            </a:r>
            <a:endParaRPr lang="pl-PL" sz="2400" dirty="0" smtClean="0"/>
          </a:p>
          <a:p>
            <a:pPr marL="457200" indent="-457200"/>
            <a:endParaRPr lang="pl-PL" sz="2400" dirty="0"/>
          </a:p>
          <a:p>
            <a:pPr marL="457200" indent="-457200"/>
            <a:endParaRPr lang="pl-PL" sz="2400" dirty="0" smtClean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22F37-6559-402B-8D07-8EAFCF524040}" type="slidenum">
              <a:rPr lang="pl-PL" smtClean="0"/>
              <a:pPr/>
              <a:t>4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Grzegorz\SM1i2_J\2017-18\ErasmusPlus_Projekt_038682\Rozpowszechnianie\LogoErasmus\logo_ErasmusPlu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1" y="214290"/>
            <a:ext cx="2332529" cy="642942"/>
          </a:xfrm>
          <a:prstGeom prst="rect">
            <a:avLst/>
          </a:prstGeom>
          <a:noFill/>
        </p:spPr>
      </p:pic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993691425"/>
              </p:ext>
            </p:extLst>
          </p:nvPr>
        </p:nvGraphicFramePr>
        <p:xfrm>
          <a:off x="2643174" y="357166"/>
          <a:ext cx="6286544" cy="714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pole tekstowe 9"/>
          <p:cNvSpPr txBox="1"/>
          <p:nvPr/>
        </p:nvSpPr>
        <p:spPr>
          <a:xfrm>
            <a:off x="762154" y="2132856"/>
            <a:ext cx="764386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/>
            <a:r>
              <a:rPr lang="bg-BG" sz="2400" b="1" u="sng" dirty="0" smtClean="0"/>
              <a:t>Приоритет</a:t>
            </a:r>
            <a:r>
              <a:rPr lang="pl-PL" sz="2400" b="1" u="sng" dirty="0" smtClean="0"/>
              <a:t> 2: </a:t>
            </a:r>
            <a:r>
              <a:rPr lang="bg-BG" sz="2400" dirty="0" smtClean="0"/>
              <a:t>Постигане на съответните висококачествени умения и компетентности</a:t>
            </a:r>
            <a:r>
              <a:rPr lang="pl-PL" sz="2400" dirty="0" smtClean="0"/>
              <a:t>:</a:t>
            </a:r>
          </a:p>
          <a:p>
            <a:pPr marL="457200" indent="-457200"/>
            <a:endParaRPr lang="pl-PL" sz="2400" dirty="0" smtClean="0"/>
          </a:p>
          <a:p>
            <a:pPr marL="457200" indent="-457200"/>
            <a:r>
              <a:rPr lang="bg-BG" sz="2400" dirty="0" smtClean="0"/>
              <a:t>Запознаване със собственото културно наследство, както и с наследството на другите европейски нации </a:t>
            </a:r>
            <a:r>
              <a:rPr lang="pl-PL" sz="2400" dirty="0" smtClean="0"/>
              <a:t>-  </a:t>
            </a:r>
            <a:r>
              <a:rPr lang="bg-BG" sz="2400" dirty="0" smtClean="0"/>
              <a:t>средство за придобиване на знания,</a:t>
            </a:r>
            <a:r>
              <a:rPr lang="en-US" sz="2400" dirty="0" smtClean="0"/>
              <a:t> </a:t>
            </a:r>
            <a:r>
              <a:rPr lang="bg-BG" sz="2400" dirty="0" smtClean="0"/>
              <a:t>които да оставим на по-младото поколение</a:t>
            </a:r>
            <a:endParaRPr lang="pl-PL" sz="2400" dirty="0" smtClean="0"/>
          </a:p>
          <a:p>
            <a:pPr marL="457200" indent="-457200"/>
            <a:endParaRPr lang="pl-PL" sz="2400" dirty="0" smtClean="0"/>
          </a:p>
          <a:p>
            <a:pPr marL="457200" indent="-457200"/>
            <a:endParaRPr lang="pl-PL" sz="2400" dirty="0" smtClean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22F37-6559-402B-8D07-8EAFCF524040}" type="slidenum">
              <a:rPr lang="pl-PL" smtClean="0"/>
              <a:pPr/>
              <a:t>5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Grzegorz\SM1i2_J\2017-18\ErasmusPlus_Projekt_038682\Rozpowszechnianie\LogoErasmus\logo_ErasmusPlu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1" y="214290"/>
            <a:ext cx="2332529" cy="642942"/>
          </a:xfrm>
          <a:prstGeom prst="rect">
            <a:avLst/>
          </a:prstGeom>
          <a:noFill/>
        </p:spPr>
      </p:pic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297780932"/>
              </p:ext>
            </p:extLst>
          </p:nvPr>
        </p:nvGraphicFramePr>
        <p:xfrm>
          <a:off x="2643174" y="357166"/>
          <a:ext cx="6286544" cy="714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pole tekstowe 9"/>
          <p:cNvSpPr txBox="1"/>
          <p:nvPr/>
        </p:nvSpPr>
        <p:spPr>
          <a:xfrm>
            <a:off x="785786" y="1857364"/>
            <a:ext cx="764386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/>
            <a:r>
              <a:rPr lang="bg-BG" sz="2400" b="1" u="sng" dirty="0" smtClean="0"/>
              <a:t>Приоритет </a:t>
            </a:r>
            <a:r>
              <a:rPr lang="pl-PL" sz="2400" b="1" u="sng" dirty="0" smtClean="0"/>
              <a:t>3</a:t>
            </a:r>
            <a:r>
              <a:rPr lang="bg-BG" sz="2400" b="1" u="sng" dirty="0" smtClean="0"/>
              <a:t>:</a:t>
            </a:r>
            <a:r>
              <a:rPr lang="pl-PL" sz="2400" b="1" u="sng" dirty="0" smtClean="0"/>
              <a:t> </a:t>
            </a:r>
            <a:r>
              <a:rPr lang="bg-BG" sz="2400" dirty="0" smtClean="0"/>
              <a:t>Социално приобщаване</a:t>
            </a:r>
            <a:endParaRPr lang="pl-PL" sz="2400" dirty="0" smtClean="0"/>
          </a:p>
          <a:p>
            <a:pPr marL="457200" indent="-457200"/>
            <a:endParaRPr lang="pl-PL" sz="2400" dirty="0"/>
          </a:p>
          <a:p>
            <a:pPr marL="457200" indent="-457200"/>
            <a:r>
              <a:rPr lang="bg-BG" sz="2400" dirty="0" smtClean="0"/>
              <a:t>Партньорство с:  </a:t>
            </a:r>
          </a:p>
          <a:p>
            <a:pPr marL="457200" indent="-457200"/>
            <a:r>
              <a:rPr lang="bg-BG" sz="2400" dirty="0" smtClean="0"/>
              <a:t>      Център за незрящи и с намалено зрение деца и младежи в Краков</a:t>
            </a:r>
            <a:r>
              <a:rPr lang="pl-PL" sz="2400" dirty="0" smtClean="0"/>
              <a:t> </a:t>
            </a:r>
            <a:endParaRPr lang="bg-BG" sz="2400" dirty="0" smtClean="0"/>
          </a:p>
          <a:p>
            <a:pPr marL="457200" indent="-457200"/>
            <a:r>
              <a:rPr lang="bg-BG" sz="2400" dirty="0"/>
              <a:t>	</a:t>
            </a:r>
            <a:r>
              <a:rPr lang="pl-PL" sz="2400" dirty="0" smtClean="0"/>
              <a:t>(SOSW – Specjalny Ośrodek Szkolno-Wychowawczy)</a:t>
            </a:r>
          </a:p>
          <a:p>
            <a:pPr marL="457200" indent="-457200"/>
            <a:r>
              <a:rPr lang="bg-BG" sz="2400" dirty="0" smtClean="0"/>
              <a:t>       Центърът включва Технически колеж</a:t>
            </a:r>
            <a:r>
              <a:rPr lang="bg-BG" sz="2400" dirty="0" smtClean="0">
                <a:sym typeface="Wingdings" pitchFamily="2" charset="2"/>
              </a:rPr>
              <a:t>, който обучава професионални звукови инженери</a:t>
            </a:r>
            <a:endParaRPr lang="pl-PL" sz="2400" dirty="0" smtClean="0"/>
          </a:p>
          <a:p>
            <a:pPr marL="457200" indent="-457200"/>
            <a:r>
              <a:rPr lang="en-US" sz="2400" dirty="0" smtClean="0"/>
              <a:t> </a:t>
            </a:r>
            <a:endParaRPr lang="pl-PL" sz="2400" dirty="0" smtClean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22F37-6559-402B-8D07-8EAFCF524040}" type="slidenum">
              <a:rPr lang="pl-PL" smtClean="0"/>
              <a:pPr/>
              <a:t>6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Grzegorz\SM1i2_J\2017-18\ErasmusPlus_Projekt_038682\Rozpowszechnianie\LogoErasmus\logo_ErasmusPlu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357166"/>
            <a:ext cx="2073359" cy="571504"/>
          </a:xfrm>
          <a:prstGeom prst="rect">
            <a:avLst/>
          </a:prstGeom>
          <a:noFill/>
        </p:spPr>
      </p:pic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652310541"/>
              </p:ext>
            </p:extLst>
          </p:nvPr>
        </p:nvGraphicFramePr>
        <p:xfrm>
          <a:off x="2571736" y="357166"/>
          <a:ext cx="6286544" cy="714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pole tekstowe 5"/>
          <p:cNvSpPr txBox="1"/>
          <p:nvPr/>
        </p:nvSpPr>
        <p:spPr>
          <a:xfrm>
            <a:off x="1085626" y="2276872"/>
            <a:ext cx="7643866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/>
            <a:r>
              <a:rPr lang="bg-BG" sz="2400" b="1" dirty="0" smtClean="0"/>
              <a:t>Цели на </a:t>
            </a:r>
            <a:r>
              <a:rPr lang="bg-BG" sz="2400" b="1" dirty="0"/>
              <a:t>Музикално училище „</a:t>
            </a:r>
            <a:r>
              <a:rPr lang="bg-BG" sz="2400" b="1" dirty="0" err="1"/>
              <a:t>Бронислав</a:t>
            </a:r>
            <a:r>
              <a:rPr lang="bg-BG" sz="2400" b="1" dirty="0"/>
              <a:t> </a:t>
            </a:r>
            <a:r>
              <a:rPr lang="bg-BG" sz="2400" b="1" dirty="0" err="1"/>
              <a:t>Рутковски</a:t>
            </a:r>
            <a:r>
              <a:rPr lang="bg-BG" sz="2400" b="1" dirty="0"/>
              <a:t>“</a:t>
            </a:r>
          </a:p>
          <a:p>
            <a:pPr marL="457200" indent="-457200"/>
            <a:r>
              <a:rPr lang="bg-BG" sz="2400" b="1" dirty="0" smtClean="0"/>
              <a:t>Полша</a:t>
            </a:r>
            <a:endParaRPr lang="pl-PL" sz="2400" dirty="0" smtClean="0"/>
          </a:p>
          <a:p>
            <a:pPr marL="457200" indent="-457200"/>
            <a:endParaRPr lang="en-GB" dirty="0" smtClean="0"/>
          </a:p>
          <a:p>
            <a:pPr marL="457200" indent="-457200"/>
            <a:r>
              <a:rPr lang="bg-BG" dirty="0" smtClean="0"/>
              <a:t>1</a:t>
            </a:r>
            <a:r>
              <a:rPr lang="bg-BG" dirty="0" smtClean="0">
                <a:solidFill>
                  <a:srgbClr val="FF0000"/>
                </a:solidFill>
              </a:rPr>
              <a:t>.</a:t>
            </a:r>
            <a:r>
              <a:rPr lang="pl-PL" dirty="0" smtClean="0">
                <a:solidFill>
                  <a:srgbClr val="FF0000"/>
                </a:solidFill>
              </a:rPr>
              <a:t>	</a:t>
            </a:r>
            <a:r>
              <a:rPr lang="ru-RU" dirty="0" smtClean="0"/>
              <a:t>Създаване на програма п</a:t>
            </a:r>
            <a:r>
              <a:rPr lang="pl-PL" dirty="0" smtClean="0"/>
              <a:t>o</a:t>
            </a:r>
            <a:r>
              <a:rPr lang="ru-RU" dirty="0" smtClean="0"/>
              <a:t> предмет „Етническа музика”</a:t>
            </a:r>
            <a:endParaRPr lang="pl-PL" dirty="0" smtClean="0"/>
          </a:p>
          <a:p>
            <a:pPr marL="457200" indent="-457200"/>
            <a:endParaRPr lang="en-GB" dirty="0" smtClean="0"/>
          </a:p>
          <a:p>
            <a:pPr marL="457200" indent="-457200"/>
            <a:r>
              <a:rPr lang="bg-BG" dirty="0" smtClean="0"/>
              <a:t>2.</a:t>
            </a:r>
            <a:r>
              <a:rPr lang="pl-PL" dirty="0" smtClean="0"/>
              <a:t>	</a:t>
            </a:r>
            <a:r>
              <a:rPr lang="ru-RU" dirty="0" smtClean="0"/>
              <a:t>Обучаване с нови фолклорни инструменти, закупени благодарение на финансовите ресурси на друг европейски проект /гъдулка и др./</a:t>
            </a:r>
            <a:endParaRPr lang="pl-PL" dirty="0" smtClean="0"/>
          </a:p>
          <a:p>
            <a:pPr marL="457200" indent="-457200">
              <a:buAutoNum type="arabicPeriod" startAt="2"/>
            </a:pPr>
            <a:endParaRPr lang="en-GB" dirty="0" smtClean="0"/>
          </a:p>
          <a:p>
            <a:pPr marL="457200" indent="-457200">
              <a:buAutoNum type="arabicPeriod" startAt="2"/>
            </a:pPr>
            <a:r>
              <a:rPr lang="bg-BG" dirty="0" smtClean="0"/>
              <a:t>Да помогнем на полските ученици да осъзнаят тяхната собствена култура и същевременно да ги запознаем с културното богатство на други нации.</a:t>
            </a:r>
            <a:endParaRPr lang="en-GB" dirty="0" smtClean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22F37-6559-402B-8D07-8EAFCF524040}" type="slidenum">
              <a:rPr lang="pl-PL" smtClean="0"/>
              <a:pPr/>
              <a:t>7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Grzegorz\SM1i2_J\2017-18\ErasmusPlus_Projekt_038682\Rozpowszechnianie\LogoErasmus\logo_ErasmusPlu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357166"/>
            <a:ext cx="2073359" cy="571504"/>
          </a:xfrm>
          <a:prstGeom prst="rect">
            <a:avLst/>
          </a:prstGeom>
          <a:noFill/>
        </p:spPr>
      </p:pic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799083798"/>
              </p:ext>
            </p:extLst>
          </p:nvPr>
        </p:nvGraphicFramePr>
        <p:xfrm>
          <a:off x="2571736" y="357166"/>
          <a:ext cx="6286544" cy="714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pole tekstowe 5"/>
          <p:cNvSpPr txBox="1"/>
          <p:nvPr/>
        </p:nvSpPr>
        <p:spPr>
          <a:xfrm>
            <a:off x="971600" y="2132856"/>
            <a:ext cx="764386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dirty="0" smtClean="0"/>
              <a:t>Цели на </a:t>
            </a:r>
            <a:r>
              <a:rPr lang="bg-BG" sz="2400" b="1" dirty="0"/>
              <a:t>Център за незрящи и с намалено зрение </a:t>
            </a:r>
          </a:p>
          <a:p>
            <a:r>
              <a:rPr lang="bg-BG" sz="2400" b="1" dirty="0"/>
              <a:t>		деца и младежи </a:t>
            </a:r>
            <a:endParaRPr lang="bg-BG" sz="2400" b="1" dirty="0" smtClean="0"/>
          </a:p>
          <a:p>
            <a:r>
              <a:rPr lang="bg-BG" sz="2400" b="1" dirty="0" smtClean="0"/>
              <a:t>Полша</a:t>
            </a:r>
            <a:endParaRPr lang="pl-PL" sz="2400" dirty="0" smtClean="0"/>
          </a:p>
          <a:p>
            <a:pPr marL="457200" indent="-457200"/>
            <a:r>
              <a:rPr lang="pl-PL" sz="2000" dirty="0" smtClean="0"/>
              <a:t> </a:t>
            </a:r>
            <a:endParaRPr lang="en-GB" sz="2000" dirty="0" smtClean="0"/>
          </a:p>
          <a:p>
            <a:pPr marL="457200" indent="-457200">
              <a:buAutoNum type="arabicPeriod"/>
            </a:pPr>
            <a:r>
              <a:rPr lang="ru-RU" sz="2000" dirty="0" smtClean="0"/>
              <a:t>Включване на учениците в професионална им дейност</a:t>
            </a:r>
          </a:p>
          <a:p>
            <a:pPr marL="457200" indent="-457200"/>
            <a:endParaRPr lang="pl-PL" sz="2000" dirty="0" smtClean="0">
              <a:solidFill>
                <a:srgbClr val="FF0000"/>
              </a:solidFill>
            </a:endParaRPr>
          </a:p>
          <a:p>
            <a:pPr marL="457200" indent="-457200"/>
            <a:r>
              <a:rPr lang="bg-BG" sz="2000" dirty="0" smtClean="0"/>
              <a:t>2.</a:t>
            </a:r>
            <a:r>
              <a:rPr lang="pl-PL" sz="2000" dirty="0" smtClean="0"/>
              <a:t>	</a:t>
            </a:r>
            <a:r>
              <a:rPr lang="bg-BG" sz="2000" dirty="0" smtClean="0"/>
              <a:t>Специалистите по звуково инжинерство имат добър опит в обработката и записите на полска фолклорна музика и имат желание да добият опит  в работата с музика от различен тип. </a:t>
            </a:r>
            <a:endParaRPr lang="pl-PL" sz="2000" dirty="0" smtClean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22F37-6559-402B-8D07-8EAFCF524040}" type="slidenum">
              <a:rPr lang="pl-PL" smtClean="0"/>
              <a:pPr/>
              <a:t>8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Grzegorz\SM1i2_J\2017-18\ErasmusPlus_Projekt_038682\Rozpowszechnianie\LogoErasmus\logo_ErasmusPlu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357166"/>
            <a:ext cx="2073359" cy="571504"/>
          </a:xfrm>
          <a:prstGeom prst="rect">
            <a:avLst/>
          </a:prstGeom>
          <a:noFill/>
        </p:spPr>
      </p:pic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217959679"/>
              </p:ext>
            </p:extLst>
          </p:nvPr>
        </p:nvGraphicFramePr>
        <p:xfrm>
          <a:off x="2571736" y="357166"/>
          <a:ext cx="6286544" cy="714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pole tekstowe 5"/>
          <p:cNvSpPr txBox="1"/>
          <p:nvPr/>
        </p:nvSpPr>
        <p:spPr>
          <a:xfrm>
            <a:off x="785786" y="1285860"/>
            <a:ext cx="764386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/>
            <a:r>
              <a:rPr lang="bg-BG" sz="2400" b="1" dirty="0" smtClean="0"/>
              <a:t>Цели на НУМСИ “Проф. Панчо </a:t>
            </a:r>
            <a:r>
              <a:rPr lang="bg-BG" sz="2400" b="1" dirty="0" err="1" smtClean="0"/>
              <a:t>Владигеров</a:t>
            </a:r>
            <a:r>
              <a:rPr lang="bg-BG" sz="2400" dirty="0" smtClean="0"/>
              <a:t>“</a:t>
            </a:r>
            <a:endParaRPr lang="pl-PL" dirty="0" smtClean="0">
              <a:solidFill>
                <a:srgbClr val="C00000"/>
              </a:solidFill>
            </a:endParaRPr>
          </a:p>
          <a:p>
            <a:pPr marL="457200" indent="-457200"/>
            <a:r>
              <a:rPr lang="bg-BG" sz="2400" b="1" dirty="0"/>
              <a:t>България </a:t>
            </a:r>
            <a:endParaRPr lang="en-GB" sz="2400" dirty="0" smtClean="0">
              <a:solidFill>
                <a:srgbClr val="FF0000"/>
              </a:solidFill>
            </a:endParaRPr>
          </a:p>
          <a:p>
            <a:pPr marL="457200" indent="-457200">
              <a:buAutoNum type="arabicPeriod"/>
            </a:pPr>
            <a:r>
              <a:rPr lang="bg-BG" sz="2000" dirty="0" smtClean="0"/>
              <a:t>Популяризиране на българския фолклор и традиции в Европа</a:t>
            </a:r>
            <a:endParaRPr lang="pl-PL" dirty="0" smtClean="0"/>
          </a:p>
          <a:p>
            <a:pPr marL="457200" indent="-457200"/>
            <a:endParaRPr lang="pl-PL" sz="2000" dirty="0" smtClean="0"/>
          </a:p>
          <a:p>
            <a:pPr marL="457200" indent="-457200"/>
            <a:r>
              <a:rPr lang="bg-BG" sz="2000" dirty="0" smtClean="0"/>
              <a:t>2.</a:t>
            </a:r>
            <a:r>
              <a:rPr lang="pl-PL" sz="2000" dirty="0" smtClean="0"/>
              <a:t>	</a:t>
            </a:r>
            <a:r>
              <a:rPr lang="bg-BG" sz="2000" dirty="0" smtClean="0"/>
              <a:t>Запознаване с методи на професионално обучение по теория на музиката в партньорските организации и прилагането им в българската методика на професионално образование</a:t>
            </a:r>
            <a:endParaRPr lang="pl-PL" sz="2000" dirty="0" smtClean="0"/>
          </a:p>
          <a:p>
            <a:pPr marL="457200" indent="-457200"/>
            <a:endParaRPr lang="pl-PL" sz="2000" dirty="0" smtClean="0"/>
          </a:p>
          <a:p>
            <a:pPr marL="457200" indent="-457200">
              <a:buAutoNum type="arabicPeriod" startAt="3"/>
            </a:pPr>
            <a:r>
              <a:rPr lang="bg-BG" sz="2000" dirty="0" smtClean="0"/>
              <a:t>Характерни метро-ритмични особености на българския фолклор и използването им в творчеството на композитори от България и Европа</a:t>
            </a:r>
          </a:p>
          <a:p>
            <a:pPr marL="457200" indent="-457200">
              <a:buAutoNum type="arabicPeriod" startAt="3"/>
            </a:pPr>
            <a:endParaRPr lang="bg-BG" sz="2000" dirty="0" smtClean="0"/>
          </a:p>
          <a:p>
            <a:pPr marL="457200" indent="-457200">
              <a:buAutoNum type="arabicPeriod" startAt="3"/>
            </a:pPr>
            <a:r>
              <a:rPr lang="bg-BG" sz="2000" dirty="0" smtClean="0"/>
              <a:t>Представяне на български фолклорни инструменти и експериментиране на възможности за музициране заедно с класически музикални инструменти</a:t>
            </a:r>
            <a:endParaRPr lang="en-GB" sz="2000" dirty="0" smtClean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22F37-6559-402B-8D07-8EAFCF524040}" type="slidenum">
              <a:rPr lang="pl-PL" smtClean="0"/>
              <a:pPr/>
              <a:t>9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Grzegorz\SM1i2_J\2017-18\ErasmusPlus_Projekt_038682\Rozpowszechnianie\LogoErasmus\logo_ErasmusPlu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357166"/>
            <a:ext cx="2073359" cy="571504"/>
          </a:xfrm>
          <a:prstGeom prst="rect">
            <a:avLst/>
          </a:prstGeom>
          <a:noFill/>
        </p:spPr>
      </p:pic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943779885"/>
              </p:ext>
            </p:extLst>
          </p:nvPr>
        </p:nvGraphicFramePr>
        <p:xfrm>
          <a:off x="2571736" y="357166"/>
          <a:ext cx="6286544" cy="714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pole tekstowe 5"/>
          <p:cNvSpPr txBox="1"/>
          <p:nvPr/>
        </p:nvSpPr>
        <p:spPr>
          <a:xfrm>
            <a:off x="532034" y="1628800"/>
            <a:ext cx="828680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/>
            <a:r>
              <a:rPr lang="bg-BG" sz="2400" b="1" dirty="0" smtClean="0"/>
              <a:t>Цели на </a:t>
            </a:r>
            <a:r>
              <a:rPr lang="bg-BG" sz="2400" b="1" dirty="0"/>
              <a:t>Музикално училище „</a:t>
            </a:r>
            <a:r>
              <a:rPr lang="en-US" sz="2400" b="1" dirty="0" err="1"/>
              <a:t>Kroó</a:t>
            </a:r>
            <a:r>
              <a:rPr lang="en-US" sz="2400" b="1" dirty="0"/>
              <a:t> </a:t>
            </a:r>
            <a:r>
              <a:rPr lang="en-US" sz="2400" b="1" dirty="0" err="1"/>
              <a:t>György</a:t>
            </a:r>
            <a:r>
              <a:rPr lang="en-US" sz="2400" b="1" dirty="0"/>
              <a:t> </a:t>
            </a:r>
            <a:r>
              <a:rPr lang="en-US" sz="2400" b="1" dirty="0" err="1"/>
              <a:t>Zeneiskola</a:t>
            </a:r>
            <a:r>
              <a:rPr lang="bg-BG" sz="2400" b="1" dirty="0"/>
              <a:t>“</a:t>
            </a:r>
          </a:p>
          <a:p>
            <a:pPr marL="457200" indent="-457200"/>
            <a:r>
              <a:rPr lang="bg-BG" sz="2400" b="1" dirty="0" smtClean="0"/>
              <a:t>Унгария</a:t>
            </a:r>
          </a:p>
          <a:p>
            <a:pPr marL="457200" indent="-457200">
              <a:buFont typeface="+mj-lt"/>
              <a:buAutoNum type="arabicPeriod"/>
            </a:pPr>
            <a:endParaRPr lang="en-GB" sz="2400" dirty="0" smtClean="0"/>
          </a:p>
          <a:p>
            <a:pPr marL="457200" indent="-457200">
              <a:buAutoNum type="arabicPeriod"/>
            </a:pPr>
            <a:r>
              <a:rPr lang="ru-RU" sz="2000" dirty="0" smtClean="0"/>
              <a:t>Укрепване на факултет „Фолклорна музика”.</a:t>
            </a:r>
          </a:p>
          <a:p>
            <a:pPr marL="457200" indent="-457200">
              <a:buAutoNum type="arabicPeriod"/>
            </a:pPr>
            <a:endParaRPr lang="en-GB" sz="2000" dirty="0" smtClean="0"/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bg-BG" sz="2000" dirty="0" smtClean="0"/>
              <a:t>Признаване на унгарската фолклорна музика сред другите фолклорни наследства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ru-RU" sz="2000" dirty="0" smtClean="0"/>
              <a:t>Подготовка на учениците за музикалните конкурси свързани  с фолклорната музика и насърчаване да продължат обучението си в Музикалната академия</a:t>
            </a:r>
            <a:endParaRPr lang="pl-PL" sz="2000" dirty="0" smtClean="0"/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bg-BG" sz="2000" dirty="0" smtClean="0"/>
              <a:t> </a:t>
            </a:r>
            <a:r>
              <a:rPr lang="ru-RU" sz="2000" dirty="0" smtClean="0"/>
              <a:t>Запознаване на полското малцинсвто в Будапеща с полската музика.</a:t>
            </a:r>
            <a:endParaRPr lang="pl-PL" sz="2000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22F37-6559-402B-8D07-8EAFCF524040}" type="slidenum">
              <a:rPr lang="pl-PL" smtClean="0"/>
              <a:pPr/>
              <a:t>10</a:t>
            </a:fld>
            <a:endParaRPr lang="pl-PL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Grzegorz\SM1i2_J\2017-18\ErasmusPlus_Projekt_038682\Rozpowszechnianie\LogoErasmus\logo_ErasmusPlu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357166"/>
            <a:ext cx="2073359" cy="571504"/>
          </a:xfrm>
          <a:prstGeom prst="rect">
            <a:avLst/>
          </a:prstGeom>
          <a:noFill/>
        </p:spPr>
      </p:pic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714404105"/>
              </p:ext>
            </p:extLst>
          </p:nvPr>
        </p:nvGraphicFramePr>
        <p:xfrm>
          <a:off x="2571736" y="357166"/>
          <a:ext cx="6286544" cy="714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pole tekstowe 5"/>
          <p:cNvSpPr txBox="1"/>
          <p:nvPr/>
        </p:nvSpPr>
        <p:spPr>
          <a:xfrm>
            <a:off x="428596" y="1571612"/>
            <a:ext cx="8429684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/>
            <a:r>
              <a:rPr lang="bg-BG" sz="2400" b="1" u="sng" dirty="0" smtClean="0"/>
              <a:t>Общи цели на партньорите:</a:t>
            </a:r>
            <a:endParaRPr lang="en-GB" u="sng" dirty="0" smtClean="0">
              <a:solidFill>
                <a:srgbClr val="C00000"/>
              </a:solidFill>
            </a:endParaRPr>
          </a:p>
          <a:p>
            <a:pPr marL="457200" indent="-457200">
              <a:spcAft>
                <a:spcPts val="1200"/>
              </a:spcAft>
            </a:pPr>
            <a:r>
              <a:rPr lang="pl-PL" sz="2000" dirty="0" smtClean="0"/>
              <a:t/>
            </a:r>
            <a:br>
              <a:rPr lang="pl-PL" sz="2000" dirty="0" smtClean="0"/>
            </a:br>
            <a:r>
              <a:rPr lang="ru-RU" sz="2000" dirty="0" smtClean="0"/>
              <a:t>Запознаване с нов репертоар </a:t>
            </a:r>
            <a:r>
              <a:rPr lang="pl-PL" sz="2000" dirty="0" smtClean="0"/>
              <a:t>o</a:t>
            </a:r>
            <a:r>
              <a:rPr lang="ru-RU" sz="2000" dirty="0" smtClean="0"/>
              <a:t>т полската, българската и унгарската национална музика</a:t>
            </a:r>
            <a:endParaRPr lang="pl-PL" sz="2000" dirty="0" smtClean="0"/>
          </a:p>
          <a:p>
            <a:pPr marL="457200" indent="-457200">
              <a:spcAft>
                <a:spcPts val="1200"/>
              </a:spcAft>
            </a:pPr>
            <a:r>
              <a:rPr lang="pl-PL" sz="2000" dirty="0" smtClean="0"/>
              <a:t/>
            </a:r>
            <a:br>
              <a:rPr lang="pl-PL" sz="2000" dirty="0" smtClean="0"/>
            </a:br>
            <a:r>
              <a:rPr lang="ru-RU" sz="2000" dirty="0" smtClean="0"/>
              <a:t>Образование в контекста на професионалното развитие</a:t>
            </a:r>
            <a:r>
              <a:rPr lang="en-US" sz="2000" dirty="0" smtClean="0"/>
              <a:t> </a:t>
            </a:r>
            <a:r>
              <a:rPr lang="bg-BG" sz="2000" dirty="0" smtClean="0"/>
              <a:t>на учениците</a:t>
            </a:r>
            <a:endParaRPr lang="pl-PL" sz="2000" dirty="0" smtClean="0"/>
          </a:p>
          <a:p>
            <a:pPr marL="457200" indent="-457200">
              <a:spcAft>
                <a:spcPts val="1200"/>
              </a:spcAft>
            </a:pPr>
            <a:r>
              <a:rPr lang="pl-PL" sz="2000" dirty="0" smtClean="0"/>
              <a:t/>
            </a:r>
            <a:br>
              <a:rPr lang="pl-PL" sz="2000" dirty="0" smtClean="0"/>
            </a:br>
            <a:r>
              <a:rPr lang="ru-RU" sz="2000" dirty="0" smtClean="0"/>
              <a:t>Запознаване и разпространяване на творчеството на Кодай /</a:t>
            </a:r>
            <a:r>
              <a:rPr lang="pl-PL" sz="2000" dirty="0" smtClean="0"/>
              <a:t>Kodaly</a:t>
            </a:r>
            <a:r>
              <a:rPr lang="ru-RU" sz="2000" dirty="0" smtClean="0"/>
              <a:t>/</a:t>
            </a:r>
            <a:endParaRPr lang="bg-BG" sz="2000" dirty="0" smtClean="0"/>
          </a:p>
          <a:p>
            <a:pPr marL="457200" indent="-457200">
              <a:spcAft>
                <a:spcPts val="1200"/>
              </a:spcAft>
            </a:pPr>
            <a:r>
              <a:rPr lang="pl-PL" sz="2000" dirty="0" smtClean="0"/>
              <a:t/>
            </a:r>
            <a:br>
              <a:rPr lang="pl-PL" sz="2000" dirty="0" smtClean="0"/>
            </a:br>
            <a:r>
              <a:rPr lang="ru-RU" sz="2000" dirty="0" smtClean="0"/>
              <a:t>Интеграция на учениците с нарушено зрение сред</a:t>
            </a:r>
            <a:r>
              <a:rPr lang="pl-PL" sz="2000" dirty="0" smtClean="0"/>
              <a:t> </a:t>
            </a:r>
            <a:r>
              <a:rPr lang="ru-RU" sz="2000" dirty="0" smtClean="0"/>
              <a:t>учениците без </a:t>
            </a:r>
            <a:r>
              <a:rPr lang="ru-RU" sz="2000" dirty="0" err="1" smtClean="0"/>
              <a:t>увреждания</a:t>
            </a:r>
            <a:endParaRPr lang="pl-PL" sz="2000" dirty="0" smtClean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22F37-6559-402B-8D07-8EAFCF524040}" type="slidenum">
              <a:rPr lang="pl-PL" smtClean="0"/>
              <a:pPr/>
              <a:t>11</a:t>
            </a:fld>
            <a:endParaRPr lang="pl-PL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Grzegorz\SM1i2_J\2017-18\ErasmusPlus_Projekt_038682\Rozpowszechnianie\LogoErasmus\logo_ErasmusPlu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357166"/>
            <a:ext cx="2073359" cy="571504"/>
          </a:xfrm>
          <a:prstGeom prst="rect">
            <a:avLst/>
          </a:prstGeom>
          <a:noFill/>
        </p:spPr>
      </p:pic>
      <p:graphicFrame>
        <p:nvGraphicFramePr>
          <p:cNvPr id="5" name="Diagram 4"/>
          <p:cNvGraphicFramePr/>
          <p:nvPr/>
        </p:nvGraphicFramePr>
        <p:xfrm>
          <a:off x="2571736" y="357166"/>
          <a:ext cx="6286544" cy="714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pole tekstowe 5"/>
          <p:cNvSpPr txBox="1"/>
          <p:nvPr/>
        </p:nvSpPr>
        <p:spPr>
          <a:xfrm>
            <a:off x="714348" y="2143116"/>
            <a:ext cx="7929618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AutoNum type="arabicPeriod"/>
            </a:pPr>
            <a:r>
              <a:rPr lang="bg-BG" sz="2000" dirty="0" smtClean="0"/>
              <a:t>Фолклорната музика </a:t>
            </a:r>
            <a:r>
              <a:rPr lang="pl-PL" sz="2000" dirty="0" smtClean="0"/>
              <a:t>– </a:t>
            </a:r>
            <a:r>
              <a:rPr lang="bg-BG" sz="2000" dirty="0" smtClean="0"/>
              <a:t>като предмет на професионалното обучение</a:t>
            </a:r>
            <a:endParaRPr lang="en-US" sz="2000" dirty="0" smtClean="0"/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bg-BG" sz="2000" dirty="0" smtClean="0"/>
              <a:t>Представяне</a:t>
            </a:r>
            <a:r>
              <a:rPr lang="en-US" sz="2000" dirty="0" smtClean="0"/>
              <a:t> </a:t>
            </a:r>
            <a:r>
              <a:rPr lang="bg-BG" sz="2000" dirty="0" smtClean="0"/>
              <a:t>и изучаване на национални танци като начин за по-доброто разбиране и представяне на фолклорната музика на чуждестранните партньори. </a:t>
            </a:r>
            <a:endParaRPr lang="pl-PL" sz="2000" dirty="0" smtClean="0"/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bg-BG" sz="2000" dirty="0" smtClean="0"/>
              <a:t>Опит и знания за звуковото инжинерство</a:t>
            </a:r>
            <a:r>
              <a:rPr lang="pl-PL" sz="2000" dirty="0" smtClean="0"/>
              <a:t>. </a:t>
            </a:r>
            <a:r>
              <a:rPr lang="bg-BG" sz="2000" dirty="0" smtClean="0"/>
              <a:t>Цялостният процес по подготовката на музикалното представяне</a:t>
            </a:r>
            <a:r>
              <a:rPr lang="pl-PL" sz="2000" b="1" dirty="0" smtClean="0"/>
              <a:t> </a:t>
            </a:r>
            <a:r>
              <a:rPr lang="en-US" sz="2000" dirty="0" smtClean="0"/>
              <a:t>– </a:t>
            </a:r>
            <a:r>
              <a:rPr lang="bg-BG" sz="2000" dirty="0" smtClean="0"/>
              <a:t>от създаването на текст</a:t>
            </a:r>
            <a:r>
              <a:rPr lang="en-US" sz="2000" dirty="0" smtClean="0"/>
              <a:t>, </a:t>
            </a:r>
            <a:r>
              <a:rPr lang="bg-BG" sz="2000" dirty="0" smtClean="0"/>
              <a:t>мелодия, хореография и</a:t>
            </a:r>
            <a:r>
              <a:rPr lang="en-US" sz="2000" dirty="0" smtClean="0"/>
              <a:t> </a:t>
            </a:r>
            <a:r>
              <a:rPr lang="bg-BG" sz="2000" dirty="0" smtClean="0"/>
              <a:t>представянето на сцена, до озвучаването на концертите и осъществяване на записи.</a:t>
            </a:r>
            <a:endParaRPr lang="pl-PL" sz="2000" dirty="0" smtClean="0"/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bg-BG" sz="2000" dirty="0" smtClean="0"/>
              <a:t>Разработване на програма по “ Етническа музика” за </a:t>
            </a:r>
            <a:r>
              <a:rPr lang="en-US" sz="2000" dirty="0" err="1" smtClean="0"/>
              <a:t>SMIiII</a:t>
            </a:r>
            <a:r>
              <a:rPr lang="en-US" sz="2000" dirty="0" smtClean="0"/>
              <a:t> </a:t>
            </a:r>
            <a:r>
              <a:rPr lang="bg-BG" sz="2000" dirty="0" smtClean="0"/>
              <a:t>в Полша</a:t>
            </a:r>
            <a:r>
              <a:rPr lang="pl-PL" sz="2000" dirty="0" smtClean="0"/>
              <a:t>– </a:t>
            </a:r>
            <a:r>
              <a:rPr lang="bg-BG" sz="2000" dirty="0" smtClean="0"/>
              <a:t>чрез сравняване на програмите в България и Унгария</a:t>
            </a:r>
            <a:endParaRPr lang="en-GB" sz="2000" dirty="0" smtClean="0"/>
          </a:p>
        </p:txBody>
      </p:sp>
      <p:sp>
        <p:nvSpPr>
          <p:cNvPr id="8" name="Symbol zastępczy numeru slajd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22F37-6559-402B-8D07-8EAFCF524040}" type="slidenum">
              <a:rPr lang="pl-PL" smtClean="0"/>
              <a:pPr/>
              <a:t>12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Grzegorz\SM1i2_J\2017-18\ErasmusPlus_Projekt_038682\Rozpowszechnianie\LogoErasmus\logo_ErasmusPlu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357166"/>
            <a:ext cx="2073359" cy="571504"/>
          </a:xfrm>
          <a:prstGeom prst="rect">
            <a:avLst/>
          </a:prstGeom>
          <a:noFill/>
        </p:spPr>
      </p:pic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147460207"/>
              </p:ext>
            </p:extLst>
          </p:nvPr>
        </p:nvGraphicFramePr>
        <p:xfrm>
          <a:off x="2571736" y="357166"/>
          <a:ext cx="6286544" cy="714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pole tekstowe 5"/>
          <p:cNvSpPr txBox="1"/>
          <p:nvPr/>
        </p:nvSpPr>
        <p:spPr>
          <a:xfrm>
            <a:off x="642910" y="1571613"/>
            <a:ext cx="792961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AutoNum type="arabicPeriod"/>
            </a:pPr>
            <a:r>
              <a:rPr lang="bg-BG" sz="2000" dirty="0" smtClean="0"/>
              <a:t>Запознаване с културата на чуждестранните партньори</a:t>
            </a:r>
            <a:r>
              <a:rPr lang="pl-PL" sz="2000" dirty="0" smtClean="0"/>
              <a:t>- </a:t>
            </a:r>
            <a:r>
              <a:rPr lang="bg-BG" sz="2000" dirty="0" smtClean="0"/>
              <a:t>информация от първоизточника.</a:t>
            </a:r>
            <a:endParaRPr lang="pl-PL" sz="2000" dirty="0"/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bg-BG" sz="2000" dirty="0" smtClean="0"/>
              <a:t>Учениците ще се опитат да композират творби, базирани на популярни фолклорни теми от партньорските държави в рамките на онлайн конкурса </a:t>
            </a:r>
            <a:r>
              <a:rPr lang="en-US" sz="2000" dirty="0" smtClean="0"/>
              <a:t>"</a:t>
            </a:r>
            <a:r>
              <a:rPr lang="en-US" sz="2000" dirty="0" err="1" smtClean="0"/>
              <a:t>Folking</a:t>
            </a:r>
            <a:r>
              <a:rPr lang="en-US" sz="2000" dirty="0" smtClean="0"/>
              <a:t> with Erasmus +“</a:t>
            </a:r>
            <a:r>
              <a:rPr lang="bg-BG" sz="2000" dirty="0" smtClean="0"/>
              <a:t>.</a:t>
            </a:r>
            <a:endParaRPr lang="pl-PL" sz="2000" dirty="0" smtClean="0"/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bg-BG" sz="2000" dirty="0" smtClean="0"/>
              <a:t>Участие на ученици с нарушено зрение.</a:t>
            </a:r>
            <a:endParaRPr lang="pl-PL" sz="2000" dirty="0" smtClean="0"/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bg-BG" sz="2000" dirty="0" smtClean="0"/>
              <a:t>Организиране на “Концерт на тъмно”</a:t>
            </a:r>
            <a:r>
              <a:rPr lang="bg-BG" sz="2000" dirty="0"/>
              <a:t> </a:t>
            </a:r>
            <a:r>
              <a:rPr lang="bg-BG" sz="2000" dirty="0" smtClean="0"/>
              <a:t>в Полша</a:t>
            </a:r>
            <a:r>
              <a:rPr lang="en-US" sz="2000" dirty="0" smtClean="0"/>
              <a:t>, </a:t>
            </a:r>
            <a:r>
              <a:rPr lang="bg-BG" sz="2000" dirty="0" smtClean="0"/>
              <a:t>по време на който международни артисти </a:t>
            </a:r>
            <a:r>
              <a:rPr lang="en-US" sz="2000" dirty="0" smtClean="0"/>
              <a:t>– </a:t>
            </a:r>
            <a:r>
              <a:rPr lang="bg-BG" sz="2000" dirty="0" smtClean="0"/>
              <a:t>зрящи и незрящи – свирят музика в зала без осветление</a:t>
            </a:r>
            <a:r>
              <a:rPr lang="pl-PL" sz="2000" dirty="0" smtClean="0"/>
              <a:t>. </a:t>
            </a:r>
            <a:br>
              <a:rPr lang="pl-PL" sz="2000" dirty="0" smtClean="0"/>
            </a:br>
            <a:endParaRPr lang="pl-PL" sz="2000" dirty="0" smtClean="0"/>
          </a:p>
          <a:p>
            <a:pPr marL="457200" indent="-457200">
              <a:spcAft>
                <a:spcPts val="1200"/>
              </a:spcAft>
              <a:buAutoNum type="arabicPeriod"/>
            </a:pPr>
            <a:endParaRPr lang="en-GB" sz="2400" dirty="0" smtClean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22F37-6559-402B-8D07-8EAFCF524040}" type="slidenum">
              <a:rPr lang="pl-PL" smtClean="0"/>
              <a:pPr/>
              <a:t>13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Grzegorz\SM1i2_J\2017-18\ErasmusPlus_Projekt_038682\Rozpowszechnianie\LogoErasmus\logo_ErasmusPlu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357166"/>
            <a:ext cx="2073359" cy="571504"/>
          </a:xfrm>
          <a:prstGeom prst="rect">
            <a:avLst/>
          </a:prstGeom>
          <a:noFill/>
        </p:spPr>
      </p:pic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747616366"/>
              </p:ext>
            </p:extLst>
          </p:nvPr>
        </p:nvGraphicFramePr>
        <p:xfrm>
          <a:off x="2571736" y="357166"/>
          <a:ext cx="6286544" cy="714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pole tekstowe 5"/>
          <p:cNvSpPr txBox="1"/>
          <p:nvPr/>
        </p:nvSpPr>
        <p:spPr>
          <a:xfrm>
            <a:off x="714348" y="1857364"/>
            <a:ext cx="79296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AutoNum type="arabicPeriod"/>
            </a:pPr>
            <a:endParaRPr lang="en-GB" sz="2400" dirty="0" smtClean="0"/>
          </a:p>
        </p:txBody>
      </p:sp>
      <p:sp>
        <p:nvSpPr>
          <p:cNvPr id="8" name="pole tekstowe 7"/>
          <p:cNvSpPr txBox="1"/>
          <p:nvPr/>
        </p:nvSpPr>
        <p:spPr>
          <a:xfrm>
            <a:off x="285720" y="1857364"/>
            <a:ext cx="8572560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000" dirty="0" smtClean="0"/>
              <a:t>- </a:t>
            </a:r>
            <a:r>
              <a:rPr lang="bg-BG" sz="2000" dirty="0" smtClean="0"/>
              <a:t>група музиканти от партньорските държави, свирещи определен репертоар, базиран на национална музика</a:t>
            </a:r>
            <a:endParaRPr lang="en-US" dirty="0" smtClean="0">
              <a:solidFill>
                <a:srgbClr val="0070C0"/>
              </a:solidFill>
            </a:endParaRPr>
          </a:p>
          <a:p>
            <a:pPr>
              <a:spcAft>
                <a:spcPts val="1200"/>
              </a:spcAft>
            </a:pPr>
            <a:r>
              <a:rPr lang="en-US" sz="2000" dirty="0"/>
              <a:t>- </a:t>
            </a:r>
            <a:r>
              <a:rPr lang="bg-BG" sz="2000" dirty="0" smtClean="0"/>
              <a:t>промотиране</a:t>
            </a:r>
            <a:r>
              <a:rPr lang="en-US" sz="2000" dirty="0" smtClean="0"/>
              <a:t> (</a:t>
            </a:r>
            <a:r>
              <a:rPr lang="bg-BG" sz="2000" dirty="0" smtClean="0"/>
              <a:t>статии в сайтовете на партньорските институции, блогове на ученици участващи в проекта</a:t>
            </a:r>
            <a:r>
              <a:rPr lang="en-US" sz="2000" dirty="0" smtClean="0"/>
              <a:t>, </a:t>
            </a:r>
            <a:r>
              <a:rPr lang="bg-BG" sz="2000" dirty="0" smtClean="0"/>
              <a:t>излъчвания в местните медии</a:t>
            </a:r>
            <a:r>
              <a:rPr lang="en-US" sz="2000" dirty="0" smtClean="0"/>
              <a:t>, </a:t>
            </a:r>
            <a:r>
              <a:rPr lang="bg-BG" sz="2000" dirty="0" smtClean="0"/>
              <a:t>плакати</a:t>
            </a:r>
            <a:r>
              <a:rPr lang="en-US" sz="2000" dirty="0" smtClean="0"/>
              <a:t>) </a:t>
            </a:r>
            <a:r>
              <a:rPr lang="pl-PL" sz="2000" dirty="0" smtClean="0"/>
              <a:t/>
            </a:r>
            <a:br>
              <a:rPr lang="pl-PL" sz="2000" dirty="0" smtClean="0"/>
            </a:br>
            <a:endParaRPr lang="en-US" dirty="0">
              <a:solidFill>
                <a:srgbClr val="0070C0"/>
              </a:solidFill>
            </a:endParaRPr>
          </a:p>
          <a:p>
            <a:pPr>
              <a:spcAft>
                <a:spcPts val="1200"/>
              </a:spcAft>
              <a:buFontTx/>
              <a:buChar char="-"/>
            </a:pPr>
            <a:r>
              <a:rPr lang="bg-BG" sz="2000" dirty="0" smtClean="0"/>
              <a:t>Нови композиции и музикални аранжименти като резултат от онлайн конкурса </a:t>
            </a:r>
            <a:r>
              <a:rPr lang="en-US" sz="2000" dirty="0" smtClean="0"/>
              <a:t>"</a:t>
            </a:r>
            <a:r>
              <a:rPr lang="en-US" sz="2000" dirty="0" err="1" smtClean="0"/>
              <a:t>Folking</a:t>
            </a:r>
            <a:r>
              <a:rPr lang="en-US" sz="2000" dirty="0" smtClean="0"/>
              <a:t> </a:t>
            </a:r>
            <a:r>
              <a:rPr lang="en-US" sz="2000" dirty="0"/>
              <a:t>with Erasmus </a:t>
            </a:r>
            <a:r>
              <a:rPr lang="en-US" sz="2000" dirty="0" smtClean="0"/>
              <a:t>+" </a:t>
            </a:r>
            <a:r>
              <a:rPr lang="bg-BG" sz="2000" dirty="0"/>
              <a:t> </a:t>
            </a:r>
            <a:r>
              <a:rPr lang="bg-BG" sz="2000" dirty="0" smtClean="0"/>
              <a:t>и издаване на е-книга</a:t>
            </a:r>
            <a:endParaRPr lang="bg-BG" dirty="0" smtClean="0">
              <a:solidFill>
                <a:srgbClr val="0070C0"/>
              </a:solidFill>
            </a:endParaRPr>
          </a:p>
          <a:p>
            <a:pPr>
              <a:spcAft>
                <a:spcPts val="1200"/>
              </a:spcAft>
              <a:buFontTx/>
              <a:buChar char="-"/>
            </a:pPr>
            <a:r>
              <a:rPr lang="en-US" sz="2000" dirty="0" smtClean="0"/>
              <a:t> </a:t>
            </a:r>
            <a:r>
              <a:rPr lang="bg-BG" sz="2000" dirty="0" smtClean="0"/>
              <a:t>аудио и видео записи от дейностите и концертите</a:t>
            </a:r>
            <a:endParaRPr lang="en-US" dirty="0">
              <a:solidFill>
                <a:srgbClr val="0070C0"/>
              </a:solidFill>
            </a:endParaRPr>
          </a:p>
          <a:p>
            <a:pPr>
              <a:spcAft>
                <a:spcPts val="1200"/>
              </a:spcAft>
            </a:pPr>
            <a:r>
              <a:rPr lang="en-US" sz="2000" dirty="0" smtClean="0"/>
              <a:t>-</a:t>
            </a:r>
            <a:r>
              <a:rPr lang="bg-BG" sz="2000" dirty="0" smtClean="0"/>
              <a:t> програма по “ Етническа музика” за </a:t>
            </a:r>
            <a:r>
              <a:rPr lang="en-US" sz="2000" dirty="0" err="1" smtClean="0"/>
              <a:t>SMIiII</a:t>
            </a:r>
            <a:r>
              <a:rPr lang="en-US" sz="2000" dirty="0" smtClean="0"/>
              <a:t> </a:t>
            </a:r>
            <a:r>
              <a:rPr lang="bg-BG" sz="2000" dirty="0" smtClean="0"/>
              <a:t>в Полша</a:t>
            </a:r>
            <a:endParaRPr lang="en-US" dirty="0" smtClean="0">
              <a:solidFill>
                <a:srgbClr val="0070C0"/>
              </a:solidFill>
            </a:endParaRPr>
          </a:p>
        </p:txBody>
      </p:sp>
      <p:sp>
        <p:nvSpPr>
          <p:cNvPr id="7" name="pole tekstowe 6"/>
          <p:cNvSpPr txBox="1"/>
          <p:nvPr/>
        </p:nvSpPr>
        <p:spPr>
          <a:xfrm>
            <a:off x="2143108" y="1214422"/>
            <a:ext cx="5572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</a:pPr>
            <a:r>
              <a:rPr lang="bg-BG" sz="2400" b="1" dirty="0" smtClean="0"/>
              <a:t>Материални резултати</a:t>
            </a:r>
            <a:r>
              <a:rPr lang="pl-PL" sz="2400" b="1" dirty="0" smtClean="0"/>
              <a:t>:</a:t>
            </a:r>
            <a:endParaRPr lang="en-GB" sz="2400" b="1" dirty="0" smtClean="0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22F37-6559-402B-8D07-8EAFCF524040}" type="slidenum">
              <a:rPr lang="pl-PL" smtClean="0"/>
              <a:pPr/>
              <a:t>14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Grzegorz\SM1i2_J\2017-18\ErasmusPlus_Projekt_038682\Rozpowszechnianie\LogoErasmus\logo_ErasmusPlu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357166"/>
            <a:ext cx="2073359" cy="571504"/>
          </a:xfrm>
          <a:prstGeom prst="rect">
            <a:avLst/>
          </a:prstGeom>
          <a:noFill/>
        </p:spPr>
      </p:pic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802918312"/>
              </p:ext>
            </p:extLst>
          </p:nvPr>
        </p:nvGraphicFramePr>
        <p:xfrm>
          <a:off x="2571736" y="357166"/>
          <a:ext cx="6286544" cy="714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pole tekstowe 5"/>
          <p:cNvSpPr txBox="1"/>
          <p:nvPr/>
        </p:nvSpPr>
        <p:spPr>
          <a:xfrm>
            <a:off x="714348" y="1857364"/>
            <a:ext cx="79296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AutoNum type="arabicPeriod"/>
            </a:pPr>
            <a:endParaRPr lang="en-GB" sz="2400" dirty="0" smtClean="0"/>
          </a:p>
        </p:txBody>
      </p:sp>
      <p:sp>
        <p:nvSpPr>
          <p:cNvPr id="8" name="pole tekstowe 7"/>
          <p:cNvSpPr txBox="1"/>
          <p:nvPr/>
        </p:nvSpPr>
        <p:spPr>
          <a:xfrm>
            <a:off x="571472" y="1857364"/>
            <a:ext cx="7929618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Tx/>
              <a:buChar char="-"/>
            </a:pPr>
            <a:r>
              <a:rPr lang="bg-BG" sz="2000" dirty="0" smtClean="0"/>
              <a:t>Курс на обучение по</a:t>
            </a:r>
            <a:r>
              <a:rPr lang="pl-PL" sz="2000" dirty="0" smtClean="0"/>
              <a:t>„</a:t>
            </a:r>
            <a:r>
              <a:rPr lang="bg-BG" sz="2000" dirty="0" smtClean="0"/>
              <a:t>Етническа музика</a:t>
            </a:r>
            <a:r>
              <a:rPr lang="pl-PL" sz="2000" dirty="0" smtClean="0"/>
              <a:t>”</a:t>
            </a:r>
            <a:r>
              <a:rPr lang="en-US" sz="2000" dirty="0" smtClean="0"/>
              <a:t> </a:t>
            </a:r>
            <a:r>
              <a:rPr lang="bg-BG" sz="2000" dirty="0" smtClean="0"/>
              <a:t>в</a:t>
            </a:r>
            <a:r>
              <a:rPr lang="en-US" sz="2000" dirty="0" smtClean="0"/>
              <a:t> </a:t>
            </a:r>
            <a:r>
              <a:rPr lang="en-US" sz="2000" dirty="0" err="1" smtClean="0"/>
              <a:t>SMIiII</a:t>
            </a:r>
            <a:r>
              <a:rPr lang="en-US" sz="2000" dirty="0" smtClean="0"/>
              <a:t> </a:t>
            </a:r>
            <a:endParaRPr lang="bg-BG" sz="2000" dirty="0" smtClean="0"/>
          </a:p>
          <a:p>
            <a:pPr>
              <a:spcAft>
                <a:spcPts val="1200"/>
              </a:spcAft>
            </a:pPr>
            <a:r>
              <a:rPr lang="bg-BG" sz="2000" dirty="0" smtClean="0"/>
              <a:t>-    </a:t>
            </a:r>
            <a:r>
              <a:rPr lang="en-US" sz="2000" dirty="0" smtClean="0"/>
              <a:t> </a:t>
            </a:r>
            <a:r>
              <a:rPr lang="bg-BG" sz="2000" dirty="0" smtClean="0"/>
              <a:t>По-добро разбиране на музикалната литература на партньорските държави и на тяхната национална култура</a:t>
            </a:r>
            <a:endParaRPr lang="en-US" dirty="0" smtClean="0">
              <a:solidFill>
                <a:srgbClr val="0070C0"/>
              </a:solidFill>
            </a:endParaRPr>
          </a:p>
          <a:p>
            <a:pPr>
              <a:spcAft>
                <a:spcPts val="1200"/>
              </a:spcAft>
            </a:pPr>
            <a:r>
              <a:rPr lang="en-US" sz="2000" dirty="0" smtClean="0"/>
              <a:t>- </a:t>
            </a:r>
            <a:r>
              <a:rPr lang="bg-BG" sz="2000" dirty="0" smtClean="0"/>
              <a:t>    Поредица от артистични събития, свързани с темата на проекта</a:t>
            </a:r>
            <a:r>
              <a:rPr lang="en-US" sz="2000" dirty="0" smtClean="0"/>
              <a:t>, </a:t>
            </a:r>
            <a:r>
              <a:rPr lang="bg-BG" sz="2000" dirty="0" smtClean="0"/>
              <a:t>които са отворени за широката публика</a:t>
            </a:r>
            <a:endParaRPr lang="en-US" dirty="0" smtClean="0">
              <a:solidFill>
                <a:srgbClr val="0070C0"/>
              </a:solidFill>
            </a:endParaRPr>
          </a:p>
          <a:p>
            <a:pPr>
              <a:spcAft>
                <a:spcPts val="1200"/>
              </a:spcAft>
            </a:pPr>
            <a:r>
              <a:rPr lang="en-US" sz="2000" dirty="0" smtClean="0"/>
              <a:t>- </a:t>
            </a:r>
            <a:r>
              <a:rPr lang="bg-BG" sz="2000" dirty="0" smtClean="0"/>
              <a:t>    Подобряване на езиковата компетентност</a:t>
            </a:r>
            <a:r>
              <a:rPr lang="en-US" sz="2000" dirty="0" smtClean="0"/>
              <a:t>, </a:t>
            </a:r>
            <a:r>
              <a:rPr lang="bg-BG" sz="2000" dirty="0" smtClean="0"/>
              <a:t>разрушаване на бариерите в международната комуникация</a:t>
            </a:r>
            <a:endParaRPr lang="en-US" dirty="0" smtClean="0">
              <a:solidFill>
                <a:srgbClr val="0070C0"/>
              </a:solidFill>
            </a:endParaRPr>
          </a:p>
          <a:p>
            <a:pPr>
              <a:spcAft>
                <a:spcPts val="1200"/>
              </a:spcAft>
            </a:pPr>
            <a:r>
              <a:rPr lang="en-US" sz="2000" dirty="0" smtClean="0"/>
              <a:t>- </a:t>
            </a:r>
            <a:r>
              <a:rPr lang="bg-BG" sz="2000" dirty="0" smtClean="0"/>
              <a:t>    Интеграция на ученици с намалено зрение</a:t>
            </a:r>
            <a:endParaRPr lang="pl-PL" dirty="0" smtClean="0">
              <a:solidFill>
                <a:srgbClr val="0070C0"/>
              </a:solidFill>
            </a:endParaRPr>
          </a:p>
          <a:p>
            <a:pPr>
              <a:spcAft>
                <a:spcPts val="1200"/>
              </a:spcAft>
            </a:pPr>
            <a:r>
              <a:rPr lang="en-US" sz="2000" dirty="0" smtClean="0"/>
              <a:t>- </a:t>
            </a:r>
            <a:r>
              <a:rPr lang="bg-BG" sz="2000" dirty="0" smtClean="0"/>
              <a:t>    Нови методи на преподаване, взимствани от партньорите</a:t>
            </a:r>
            <a:endParaRPr lang="en-US" dirty="0" smtClean="0">
              <a:solidFill>
                <a:srgbClr val="0070C0"/>
              </a:solidFill>
            </a:endParaRPr>
          </a:p>
        </p:txBody>
      </p:sp>
      <p:sp>
        <p:nvSpPr>
          <p:cNvPr id="7" name="pole tekstowe 6"/>
          <p:cNvSpPr txBox="1"/>
          <p:nvPr/>
        </p:nvSpPr>
        <p:spPr>
          <a:xfrm>
            <a:off x="1500166" y="1285860"/>
            <a:ext cx="64294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</a:pPr>
            <a:r>
              <a:rPr lang="bg-BG" sz="2400" b="1" dirty="0" smtClean="0"/>
              <a:t>Нематериални резултати</a:t>
            </a:r>
            <a:r>
              <a:rPr lang="pl-PL" sz="2400" b="1" dirty="0" smtClean="0"/>
              <a:t>:   </a:t>
            </a:r>
            <a:endParaRPr lang="en-GB" b="1" dirty="0" smtClean="0">
              <a:solidFill>
                <a:srgbClr val="0070C0"/>
              </a:solidFill>
            </a:endParaRPr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22F37-6559-402B-8D07-8EAFCF524040}" type="slidenum">
              <a:rPr lang="pl-PL" smtClean="0"/>
              <a:pPr/>
              <a:t>15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Grzegorz\SM1i2_J\2017-18\ErasmusPlus_Projekt_038682\Rozpowszechnianie\LogoErasmus\logo_ErasmusPlu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357166"/>
            <a:ext cx="2073359" cy="571504"/>
          </a:xfrm>
          <a:prstGeom prst="rect">
            <a:avLst/>
          </a:prstGeom>
          <a:noFill/>
        </p:spPr>
      </p:pic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371314916"/>
              </p:ext>
            </p:extLst>
          </p:nvPr>
        </p:nvGraphicFramePr>
        <p:xfrm>
          <a:off x="2571736" y="357166"/>
          <a:ext cx="6286544" cy="10001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pole tekstowe 5"/>
          <p:cNvSpPr txBox="1"/>
          <p:nvPr/>
        </p:nvSpPr>
        <p:spPr>
          <a:xfrm>
            <a:off x="714348" y="1857364"/>
            <a:ext cx="79296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AutoNum type="arabicPeriod"/>
            </a:pPr>
            <a:endParaRPr lang="en-GB" sz="2400" dirty="0" smtClean="0"/>
          </a:p>
        </p:txBody>
      </p:sp>
      <p:sp>
        <p:nvSpPr>
          <p:cNvPr id="8" name="pole tekstowe 7"/>
          <p:cNvSpPr txBox="1"/>
          <p:nvPr/>
        </p:nvSpPr>
        <p:spPr>
          <a:xfrm>
            <a:off x="214282" y="1857365"/>
            <a:ext cx="864396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GB" sz="2000" dirty="0" smtClean="0"/>
              <a:t>- </a:t>
            </a:r>
            <a:r>
              <a:rPr lang="bg-BG" sz="2000" dirty="0" smtClean="0"/>
              <a:t>Социални компетентности на участниците – умения за работа в екип</a:t>
            </a:r>
            <a:r>
              <a:rPr lang="en-GB" sz="2000" dirty="0" smtClean="0"/>
              <a:t>, </a:t>
            </a:r>
            <a:r>
              <a:rPr lang="bg-BG" sz="2000" dirty="0" smtClean="0"/>
              <a:t>креативност</a:t>
            </a:r>
            <a:r>
              <a:rPr lang="en-GB" sz="2000" dirty="0" smtClean="0"/>
              <a:t>, </a:t>
            </a:r>
            <a:r>
              <a:rPr lang="bg-BG" sz="2000" dirty="0" smtClean="0"/>
              <a:t>концентрация</a:t>
            </a:r>
            <a:r>
              <a:rPr lang="en-GB" sz="2000" dirty="0" smtClean="0"/>
              <a:t>, </a:t>
            </a:r>
            <a:r>
              <a:rPr lang="bg-BG" sz="2000" dirty="0" smtClean="0"/>
              <a:t>умения за самоконтрол</a:t>
            </a:r>
            <a:r>
              <a:rPr lang="en-GB" sz="2000" dirty="0" smtClean="0"/>
              <a:t>, </a:t>
            </a:r>
            <a:r>
              <a:rPr lang="bg-BG" sz="2000" dirty="0" smtClean="0"/>
              <a:t>мотивация и др.</a:t>
            </a:r>
            <a:endParaRPr lang="en-GB" sz="2000" dirty="0" smtClean="0">
              <a:solidFill>
                <a:srgbClr val="0070C0"/>
              </a:solidFill>
            </a:endParaRPr>
          </a:p>
          <a:p>
            <a:pPr>
              <a:spcAft>
                <a:spcPts val="1200"/>
              </a:spcAft>
            </a:pPr>
            <a:r>
              <a:rPr lang="en-GB" sz="2000" dirty="0" smtClean="0"/>
              <a:t>- </a:t>
            </a:r>
            <a:r>
              <a:rPr lang="bg-BG" sz="2000" dirty="0"/>
              <a:t>П</a:t>
            </a:r>
            <a:r>
              <a:rPr lang="bg-BG" sz="2000" dirty="0" smtClean="0"/>
              <a:t>о-добро разбиране на</a:t>
            </a:r>
            <a:r>
              <a:rPr lang="en-GB" sz="2000" dirty="0" smtClean="0"/>
              <a:t> </a:t>
            </a:r>
            <a:r>
              <a:rPr lang="bg-BG" sz="2000" dirty="0" smtClean="0"/>
              <a:t>националната класическа музика на партньорските държави, благодарение на познанията за техния фолклор</a:t>
            </a:r>
            <a:endParaRPr lang="en-GB" sz="2000" dirty="0" smtClean="0">
              <a:solidFill>
                <a:srgbClr val="0070C0"/>
              </a:solidFill>
            </a:endParaRPr>
          </a:p>
          <a:p>
            <a:pPr>
              <a:spcAft>
                <a:spcPts val="1200"/>
              </a:spcAft>
            </a:pPr>
            <a:r>
              <a:rPr lang="en-GB" sz="2000" dirty="0" smtClean="0"/>
              <a:t>- </a:t>
            </a:r>
            <a:r>
              <a:rPr lang="bg-BG" sz="2000" dirty="0"/>
              <a:t>А</a:t>
            </a:r>
            <a:r>
              <a:rPr lang="bg-BG" sz="2000" dirty="0" smtClean="0"/>
              <a:t>втономия на учениците при подготовка на групово музикално изпълнение</a:t>
            </a:r>
            <a:endParaRPr lang="en-GB" sz="2000" dirty="0" smtClean="0">
              <a:solidFill>
                <a:srgbClr val="0070C0"/>
              </a:solidFill>
            </a:endParaRPr>
          </a:p>
          <a:p>
            <a:pPr>
              <a:spcAft>
                <a:spcPts val="1200"/>
              </a:spcAft>
            </a:pPr>
            <a:r>
              <a:rPr lang="en-GB" sz="2000" dirty="0" smtClean="0"/>
              <a:t>- </a:t>
            </a:r>
            <a:r>
              <a:rPr lang="bg-BG" sz="2000" dirty="0"/>
              <a:t>О</a:t>
            </a:r>
            <a:r>
              <a:rPr lang="bg-BG" sz="2000" dirty="0" smtClean="0"/>
              <a:t>сновни познания за наличното оборудване за озвучаване и запис и практически умения за тяхната употреба</a:t>
            </a:r>
            <a:endParaRPr lang="en-GB" sz="2000" dirty="0" smtClean="0">
              <a:solidFill>
                <a:srgbClr val="0070C0"/>
              </a:solidFill>
            </a:endParaRPr>
          </a:p>
          <a:p>
            <a:pPr>
              <a:spcAft>
                <a:spcPts val="1200"/>
              </a:spcAft>
            </a:pPr>
            <a:r>
              <a:rPr lang="en-GB" sz="2000" dirty="0" smtClean="0"/>
              <a:t>- </a:t>
            </a:r>
            <a:r>
              <a:rPr lang="bg-BG" sz="2000" dirty="0" smtClean="0"/>
              <a:t>Умения за </a:t>
            </a:r>
            <a:r>
              <a:rPr lang="en-GB" sz="2000" dirty="0" smtClean="0"/>
              <a:t> </a:t>
            </a:r>
            <a:r>
              <a:rPr lang="bg-BG" sz="2000" dirty="0" smtClean="0"/>
              <a:t>използването на съвременни комуникационни средства              </a:t>
            </a:r>
            <a:r>
              <a:rPr lang="en-GB" sz="2000" dirty="0" smtClean="0"/>
              <a:t>(e-Twinning, Skype, Facebook, YouTube, e-mail) </a:t>
            </a:r>
            <a:r>
              <a:rPr lang="bg-BG" sz="2000" dirty="0" smtClean="0"/>
              <a:t>от ученици и учители</a:t>
            </a:r>
            <a:endParaRPr lang="en-GB" sz="2000" dirty="0" smtClean="0">
              <a:solidFill>
                <a:srgbClr val="0070C0"/>
              </a:solidFill>
            </a:endParaRPr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22F37-6559-402B-8D07-8EAFCF524040}" type="slidenum">
              <a:rPr lang="pl-PL" smtClean="0"/>
              <a:pPr/>
              <a:t>16</a:t>
            </a:fld>
            <a:endParaRPr lang="pl-PL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Grzegorz\SM1i2_J\2017-18\ErasmusPlus_Projekt_038682\Rozpowszechnianie\LogoErasmus\logo_ErasmusPlu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357166"/>
            <a:ext cx="2073359" cy="571504"/>
          </a:xfrm>
          <a:prstGeom prst="rect">
            <a:avLst/>
          </a:prstGeom>
          <a:noFill/>
        </p:spPr>
      </p:pic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990083491"/>
              </p:ext>
            </p:extLst>
          </p:nvPr>
        </p:nvGraphicFramePr>
        <p:xfrm>
          <a:off x="2571736" y="357166"/>
          <a:ext cx="6286544" cy="714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pole tekstowe 5"/>
          <p:cNvSpPr txBox="1"/>
          <p:nvPr/>
        </p:nvSpPr>
        <p:spPr>
          <a:xfrm>
            <a:off x="714348" y="1857364"/>
            <a:ext cx="79296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AutoNum type="arabicPeriod"/>
            </a:pPr>
            <a:endParaRPr lang="en-GB" sz="2400" dirty="0" smtClean="0"/>
          </a:p>
        </p:txBody>
      </p:sp>
      <p:sp>
        <p:nvSpPr>
          <p:cNvPr id="8" name="pole tekstowe 7"/>
          <p:cNvSpPr txBox="1"/>
          <p:nvPr/>
        </p:nvSpPr>
        <p:spPr>
          <a:xfrm>
            <a:off x="714348" y="1714488"/>
            <a:ext cx="7500990" cy="7109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I</a:t>
            </a:r>
            <a:r>
              <a:rPr lang="bg-BG" sz="2400" b="1" dirty="0" smtClean="0"/>
              <a:t> – м. юни 2018 г. – Будапеща</a:t>
            </a:r>
          </a:p>
          <a:p>
            <a:endParaRPr lang="bg-BG" sz="2400" b="1" dirty="0"/>
          </a:p>
          <a:p>
            <a:r>
              <a:rPr lang="en-US" sz="2400" b="1" dirty="0" smtClean="0"/>
              <a:t>II</a:t>
            </a:r>
            <a:r>
              <a:rPr lang="bg-BG" sz="2400" b="1" dirty="0" smtClean="0"/>
              <a:t> – м. септември 2018 г. – Бургас</a:t>
            </a:r>
          </a:p>
          <a:p>
            <a:endParaRPr lang="bg-BG" sz="2400" b="1" dirty="0"/>
          </a:p>
          <a:p>
            <a:r>
              <a:rPr lang="en-US" sz="2400" b="1" dirty="0" smtClean="0"/>
              <a:t>III</a:t>
            </a:r>
            <a:r>
              <a:rPr lang="bg-BG" sz="2400" b="1" dirty="0" smtClean="0"/>
              <a:t> – м. юни 2019 г. – Краков </a:t>
            </a:r>
          </a:p>
          <a:p>
            <a:endParaRPr lang="bg-BG" sz="2400" b="1" dirty="0"/>
          </a:p>
          <a:p>
            <a:r>
              <a:rPr lang="bg-BG" sz="2400" b="1" dirty="0"/>
              <a:t>Виртуална мобилност</a:t>
            </a:r>
            <a:r>
              <a:rPr lang="bg-BG" sz="2400" b="1" dirty="0" smtClean="0"/>
              <a:t>:</a:t>
            </a:r>
          </a:p>
          <a:p>
            <a:endParaRPr lang="bg-BG" sz="2400" b="1" dirty="0" smtClean="0"/>
          </a:p>
          <a:p>
            <a:r>
              <a:rPr lang="bg-BG" sz="2400" dirty="0"/>
              <a:t>О</a:t>
            </a:r>
            <a:r>
              <a:rPr lang="bg-BG" sz="2400" dirty="0" smtClean="0"/>
              <a:t>нлайн състезание по композиция </a:t>
            </a:r>
          </a:p>
          <a:p>
            <a:r>
              <a:rPr lang="bg-BG" sz="2400" dirty="0" smtClean="0"/>
              <a:t>“</a:t>
            </a:r>
            <a:r>
              <a:rPr lang="en-US" sz="2400" dirty="0" err="1"/>
              <a:t>Folking</a:t>
            </a:r>
            <a:r>
              <a:rPr lang="en-US" sz="2400" dirty="0"/>
              <a:t> with Erasmus+” </a:t>
            </a:r>
            <a:br>
              <a:rPr lang="en-US" sz="2400" dirty="0"/>
            </a:br>
            <a:endParaRPr lang="en-US" sz="2400" dirty="0"/>
          </a:p>
          <a:p>
            <a:endParaRPr lang="bg-BG" sz="2400" b="1" dirty="0" smtClean="0"/>
          </a:p>
          <a:p>
            <a:endParaRPr lang="bg-BG" sz="2400" b="1" dirty="0" smtClean="0"/>
          </a:p>
          <a:p>
            <a:endParaRPr lang="bg-BG" sz="2400" dirty="0" smtClean="0"/>
          </a:p>
          <a:p>
            <a:endParaRPr lang="pl-PL" sz="2400" dirty="0" smtClean="0"/>
          </a:p>
          <a:p>
            <a:pPr>
              <a:buFontTx/>
              <a:buChar char="-"/>
            </a:pPr>
            <a:endParaRPr lang="pl-PL" sz="2400" dirty="0" smtClean="0"/>
          </a:p>
          <a:p>
            <a:r>
              <a:rPr lang="pl-PL" sz="2400" dirty="0" smtClean="0"/>
              <a:t/>
            </a:r>
            <a:br>
              <a:rPr lang="pl-PL" sz="2400" dirty="0" smtClean="0"/>
            </a:br>
            <a:r>
              <a:rPr lang="pl-PL" sz="2400" dirty="0" smtClean="0"/>
              <a:t/>
            </a:r>
            <a:br>
              <a:rPr lang="pl-PL" sz="2400" dirty="0" smtClean="0"/>
            </a:br>
            <a:endParaRPr lang="en-GB" sz="2400" dirty="0" smtClean="0">
              <a:solidFill>
                <a:srgbClr val="0070C0"/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22F37-6559-402B-8D07-8EAFCF524040}" type="slidenum">
              <a:rPr lang="pl-PL" smtClean="0"/>
              <a:pPr/>
              <a:t>17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2672</TotalTime>
  <Words>696</Words>
  <Application>Microsoft Office PowerPoint</Application>
  <PresentationFormat>On-screen Show (4:3)</PresentationFormat>
  <Paragraphs>155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ПРОЕКТ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Grzegorz</dc:creator>
  <cp:lastModifiedBy>Pavel</cp:lastModifiedBy>
  <cp:revision>326</cp:revision>
  <dcterms:created xsi:type="dcterms:W3CDTF">2017-10-15T03:49:30Z</dcterms:created>
  <dcterms:modified xsi:type="dcterms:W3CDTF">2017-12-19T09:40:09Z</dcterms:modified>
</cp:coreProperties>
</file>