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ata31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layout28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quickStyle31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colors3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301" r:id="rId3"/>
    <p:sldId id="303" r:id="rId4"/>
    <p:sldId id="316" r:id="rId5"/>
    <p:sldId id="302" r:id="rId6"/>
    <p:sldId id="281" r:id="rId7"/>
    <p:sldId id="282" r:id="rId8"/>
    <p:sldId id="313" r:id="rId9"/>
    <p:sldId id="285" r:id="rId10"/>
    <p:sldId id="287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9" r:id="rId20"/>
    <p:sldId id="338" r:id="rId21"/>
    <p:sldId id="289" r:id="rId22"/>
    <p:sldId id="291" r:id="rId23"/>
    <p:sldId id="290" r:id="rId24"/>
    <p:sldId id="292" r:id="rId25"/>
    <p:sldId id="323" r:id="rId26"/>
    <p:sldId id="324" r:id="rId27"/>
    <p:sldId id="326" r:id="rId28"/>
    <p:sldId id="325" r:id="rId29"/>
    <p:sldId id="320" r:id="rId30"/>
    <p:sldId id="318" r:id="rId31"/>
    <p:sldId id="319" r:id="rId32"/>
    <p:sldId id="321" r:id="rId33"/>
    <p:sldId id="322" r:id="rId34"/>
    <p:sldId id="297" r:id="rId35"/>
    <p:sldId id="306" r:id="rId36"/>
    <p:sldId id="315" r:id="rId3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996633"/>
    <a:srgbClr val="F6ECA2"/>
    <a:srgbClr val="F1F61E"/>
    <a:srgbClr val="FFFFCC"/>
    <a:srgbClr val="C4BD9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71" autoAdjust="0"/>
    <p:restoredTop sz="74194" autoAdjust="0"/>
  </p:normalViewPr>
  <p:slideViewPr>
    <p:cSldViewPr>
      <p:cViewPr varScale="1">
        <p:scale>
          <a:sx n="73" d="100"/>
          <a:sy n="73" d="100"/>
        </p:scale>
        <p:origin x="-13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Mission of the School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1333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E5DCF02-F57C-4809-BE76-F97BB63816B8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1046A0D8-928D-4A12-AFFB-9E949782A6F4}" type="presOf" srcId="{9716ED37-131C-4239-AEAF-1E40B8AD200A}" destId="{044EF936-D2D0-4810-B262-B175D92047D1}" srcOrd="0" destOrd="0" presId="urn:microsoft.com/office/officeart/2005/8/layout/vList2"/>
    <dgm:cxn modelId="{F11452C0-C2B6-48B1-B5CD-ABE8AB81136B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School's learning system 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62D6758-A42E-424A-91CD-90DA15DE9162}" type="presOf" srcId="{9716ED37-131C-4239-AEAF-1E40B8AD200A}" destId="{044EF936-D2D0-4810-B262-B175D92047D1}" srcOrd="0" destOrd="0" presId="urn:microsoft.com/office/officeart/2005/8/layout/vList2"/>
    <dgm:cxn modelId="{4B27D513-7C02-4A95-9C6D-88CC9806E204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A2319C83-807A-4FF3-8A18-C091D9162875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Two Levels of Education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2D923E2D-9823-4399-B08F-440844750BEF}" type="presOf" srcId="{E2100A8F-398D-4228-AA31-CA93788A77B0}" destId="{CBD040D7-48C1-4D47-A8DA-7F3143223EAA}" srcOrd="0" destOrd="0" presId="urn:microsoft.com/office/officeart/2005/8/layout/vList2"/>
    <dgm:cxn modelId="{CF89DF37-124B-4DE4-B9B2-C493A1BC1D03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B163088E-2EEB-4D52-BDFB-7BC8F954E429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HISTORY:   1964 – the Primary School of Music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2D6AACDC-A3AE-4971-84A7-3B4834B5137F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040688EC-C03A-4A15-84E4-715352C01F0F}" type="presOf" srcId="{E2100A8F-398D-4228-AA31-CA93788A77B0}" destId="{CBD040D7-48C1-4D47-A8DA-7F3143223EAA}" srcOrd="0" destOrd="0" presId="urn:microsoft.com/office/officeart/2005/8/layout/vList2"/>
    <dgm:cxn modelId="{0CC5BAC1-BA66-4FA8-AFBF-27E1AFA06BD8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HISTORY:   the </a:t>
          </a:r>
          <a:r>
            <a:rPr lang="pl-PL" sz="2000" b="1" i="1" noProof="0" dirty="0" smtClean="0">
              <a:solidFill>
                <a:schemeClr val="tx1"/>
              </a:solidFill>
            </a:rPr>
            <a:t>  </a:t>
          </a:r>
          <a:r>
            <a:rPr lang="en-GB" sz="2000" b="1" i="1" noProof="0" dirty="0" smtClean="0">
              <a:solidFill>
                <a:schemeClr val="tx1"/>
              </a:solidFill>
            </a:rPr>
            <a:t>School Patron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0E95423-76DE-488C-A460-9BE036EE6E6F}" type="presOf" srcId="{E2100A8F-398D-4228-AA31-CA93788A77B0}" destId="{CBD040D7-48C1-4D47-A8DA-7F3143223EAA}" srcOrd="0" destOrd="0" presId="urn:microsoft.com/office/officeart/2005/8/layout/vList2"/>
    <dgm:cxn modelId="{C95C0AC8-7C6B-4EA0-87C3-750E4D3D66AE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4EB1510B-79E2-4FEA-8B63-966C781BB814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HISTORY:   </a:t>
          </a:r>
          <a:r>
            <a:rPr lang="pl-PL" sz="2000" b="1" i="1" dirty="0" smtClean="0">
              <a:solidFill>
                <a:schemeClr val="tx1"/>
              </a:solidFill>
            </a:rPr>
            <a:t>1974 - 2002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2B34D815-62C5-4DEC-8DB2-366F447D3E50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B527E78A-3870-42F5-80E4-8D9C3D5D17DB}" type="presOf" srcId="{E2100A8F-398D-4228-AA31-CA93788A77B0}" destId="{CBD040D7-48C1-4D47-A8DA-7F3143223EAA}" srcOrd="0" destOrd="0" presId="urn:microsoft.com/office/officeart/2005/8/layout/vList2"/>
    <dgm:cxn modelId="{23BA90F3-F67D-49C3-8008-343C241FE803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pl-PL" sz="2000" b="1" i="1" noProof="0" dirty="0" smtClean="0">
              <a:solidFill>
                <a:schemeClr val="tx1"/>
              </a:solidFill>
            </a:rPr>
            <a:t>2004 – </a:t>
          </a:r>
          <a:r>
            <a:rPr lang="en-GB" sz="2000" b="1" i="1" dirty="0" smtClean="0">
              <a:solidFill>
                <a:schemeClr val="tx1"/>
              </a:solidFill>
            </a:rPr>
            <a:t>a general reconstruction </a:t>
          </a:r>
          <a:endParaRPr lang="pl-PL" sz="2000" b="1" i="1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1695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86A9207-5287-46D1-8C17-C260CE0CA5D5}" type="presOf" srcId="{9716ED37-131C-4239-AEAF-1E40B8AD200A}" destId="{044EF936-D2D0-4810-B262-B175D92047D1}" srcOrd="0" destOrd="0" presId="urn:microsoft.com/office/officeart/2005/8/layout/vList2"/>
    <dgm:cxn modelId="{23EE5552-45C8-4123-847D-79480759833D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ED0FF145-D2E5-42DB-8EB1-F0809C340B4F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2008 – the Secondary School of Music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A40C6CD-9B94-474A-BB6E-D9DDDBF5746A}" type="presOf" srcId="{E2100A8F-398D-4228-AA31-CA93788A77B0}" destId="{CBD040D7-48C1-4D47-A8DA-7F3143223EAA}" srcOrd="0" destOrd="0" presId="urn:microsoft.com/office/officeart/2005/8/layout/vList2"/>
    <dgm:cxn modelId="{60B1FFCC-30E3-4519-978C-DE4637FF0124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4EF4BD05-4902-4133-936E-72FB61284750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2014 – the New Building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367CC8D-4B78-4276-BCDD-9C1628FB75FC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84F14638-1EE0-41A1-96D9-43CF67724797}" type="presOf" srcId="{E2100A8F-398D-4228-AA31-CA93788A77B0}" destId="{CBD040D7-48C1-4D47-A8DA-7F3143223EAA}" srcOrd="0" destOrd="0" presId="urn:microsoft.com/office/officeart/2005/8/layout/vList2"/>
    <dgm:cxn modelId="{23469BE3-AEEC-410E-8811-5EB1C9F1B5CD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2014 – </a:t>
          </a:r>
          <a:r>
            <a:rPr lang="pl-PL" sz="2000" b="1" i="1" noProof="0" dirty="0" smtClean="0">
              <a:solidFill>
                <a:schemeClr val="tx1"/>
              </a:solidFill>
            </a:rPr>
            <a:t>New Instruments</a:t>
          </a:r>
          <a:endParaRPr lang="en-GB" sz="2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301A66-4645-4110-9085-7BEB594C856B}" type="presOf" srcId="{E2100A8F-398D-4228-AA31-CA93788A77B0}" destId="{CBD040D7-48C1-4D47-A8DA-7F3143223EAA}" srcOrd="0" destOrd="0" presId="urn:microsoft.com/office/officeart/2005/8/layout/vList2"/>
    <dgm:cxn modelId="{8ED012CD-114B-4353-8F66-C20A81C7B29C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EDA6EBAC-E40A-4B2C-BBBD-8AD9F2D28D2A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2014 – </a:t>
          </a:r>
          <a:r>
            <a:rPr lang="pl-PL" sz="2000" b="1" i="1" noProof="0" dirty="0" smtClean="0">
              <a:solidFill>
                <a:schemeClr val="tx1"/>
              </a:solidFill>
            </a:rPr>
            <a:t>New Instruments</a:t>
          </a:r>
          <a:endParaRPr lang="en-GB" sz="2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A27EB7B-A95D-48FD-B4A3-42A68E7DFCF7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C2C8FF79-E14E-4E83-A7A9-A089AA4B6544}" type="presOf" srcId="{E2100A8F-398D-4228-AA31-CA93788A77B0}" destId="{CBD040D7-48C1-4D47-A8DA-7F3143223EAA}" srcOrd="0" destOrd="0" presId="urn:microsoft.com/office/officeart/2005/8/layout/vList2"/>
    <dgm:cxn modelId="{69496144-CB73-4306-A800-57908BA94E06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2014 – </a:t>
          </a:r>
          <a:r>
            <a:rPr lang="pl-PL" sz="2000" b="1" i="1" noProof="0" dirty="0" smtClean="0">
              <a:solidFill>
                <a:schemeClr val="tx1"/>
              </a:solidFill>
            </a:rPr>
            <a:t>New Instruments</a:t>
          </a:r>
          <a:endParaRPr lang="en-GB" sz="2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B0182667-9F5E-4CC9-B59F-A77B5FE3D141}" type="presOf" srcId="{9716ED37-131C-4239-AEAF-1E40B8AD200A}" destId="{044EF936-D2D0-4810-B262-B175D92047D1}" srcOrd="0" destOrd="0" presId="urn:microsoft.com/office/officeart/2005/8/layout/vList2"/>
    <dgm:cxn modelId="{60FCA3DD-4489-4C87-85A6-193923E2FFB1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D41DA7A4-AF4D-4BF3-BA1A-109C88DED4EB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2014 – </a:t>
          </a:r>
          <a:r>
            <a:rPr lang="pl-PL" sz="2000" b="1" i="1" noProof="0" dirty="0" smtClean="0">
              <a:solidFill>
                <a:schemeClr val="tx1"/>
              </a:solidFill>
            </a:rPr>
            <a:t>New Instruments </a:t>
          </a:r>
          <a:endParaRPr lang="en-GB" sz="2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36056" custLinFactNeighborX="6000" custLinFactNeighborY="1802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4D6974C0-8584-4610-AEBE-255FBA721656}" type="presOf" srcId="{9716ED37-131C-4239-AEAF-1E40B8AD200A}" destId="{044EF936-D2D0-4810-B262-B175D92047D1}" srcOrd="0" destOrd="0" presId="urn:microsoft.com/office/officeart/2005/8/layout/vList2"/>
    <dgm:cxn modelId="{0603B417-D29B-43B4-9B6F-655B8DE9F299}" type="presOf" srcId="{E2100A8F-398D-4228-AA31-CA93788A77B0}" destId="{CBD040D7-48C1-4D47-A8DA-7F3143223EAA}" srcOrd="0" destOrd="0" presId="urn:microsoft.com/office/officeart/2005/8/layout/vList2"/>
    <dgm:cxn modelId="{BE40305B-125B-4E08-B83E-7F10273B14AE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2014 – New Teaching Specializations</a:t>
          </a:r>
          <a:r>
            <a:rPr lang="pl-PL" sz="2000" b="1" i="1" noProof="0" dirty="0" smtClean="0">
              <a:solidFill>
                <a:schemeClr val="tx1"/>
              </a:solidFill>
            </a:rPr>
            <a:t>  </a:t>
          </a:r>
          <a:endParaRPr lang="en-GB" sz="2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4A4EEF2-00E7-427C-816A-35C5E35B93FC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69FBDB29-AD81-4E11-A531-AB9BCDECE2FE}" type="presOf" srcId="{E2100A8F-398D-4228-AA31-CA93788A77B0}" destId="{CBD040D7-48C1-4D47-A8DA-7F3143223EAA}" srcOrd="0" destOrd="0" presId="urn:microsoft.com/office/officeart/2005/8/layout/vList2"/>
    <dgm:cxn modelId="{CE4712AC-2B61-4697-9C8F-0A60EB2F5BA0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pl-PL" sz="2000" b="1" i="1" noProof="0" smtClean="0">
              <a:solidFill>
                <a:schemeClr val="tx1"/>
              </a:solidFill>
            </a:rPr>
            <a:t>Early music teaching</a:t>
          </a:r>
          <a:endParaRPr lang="en-GB" sz="2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490CFE1-A9C1-4D5F-B6A2-0883A091A56F}" type="presOf" srcId="{9716ED37-131C-4239-AEAF-1E40B8AD200A}" destId="{044EF936-D2D0-4810-B262-B175D92047D1}" srcOrd="0" destOrd="0" presId="urn:microsoft.com/office/officeart/2005/8/layout/vList2"/>
    <dgm:cxn modelId="{CB0DD854-8627-4206-A959-C7C3A33C141F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A40FFE56-C5AC-4E9B-B68A-D12C92FEDAB7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Activities with folk music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E616345-3346-43AE-93BF-F738AF65A345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7A5A5E99-78C7-49EE-8236-3EEB48F64012}" type="presOf" srcId="{E2100A8F-398D-4228-AA31-CA93788A77B0}" destId="{CBD040D7-48C1-4D47-A8DA-7F3143223EAA}" srcOrd="0" destOrd="0" presId="urn:microsoft.com/office/officeart/2005/8/layout/vList2"/>
    <dgm:cxn modelId="{B257B714-BD36-4910-A367-268D5BF73319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Ethnic music classes – since 2017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5D95F22F-0C2A-4F91-87CE-8CF42D2779B0}" type="presOf" srcId="{E2100A8F-398D-4228-AA31-CA93788A77B0}" destId="{CBD040D7-48C1-4D47-A8DA-7F3143223EAA}" srcOrd="0" destOrd="0" presId="urn:microsoft.com/office/officeart/2005/8/layout/vList2"/>
    <dgm:cxn modelId="{0E95C544-99F8-4E3C-A067-8951C1DBD9BA}" type="presOf" srcId="{9716ED37-131C-4239-AEAF-1E40B8AD200A}" destId="{044EF936-D2D0-4810-B262-B175D92047D1}" srcOrd="0" destOrd="0" presId="urn:microsoft.com/office/officeart/2005/8/layout/vList2"/>
    <dgm:cxn modelId="{022C4803-89E2-46DA-A32B-7DD11425D828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Concerts promoting the EC projects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36DEA2B-E003-4A56-8DD3-05F29A2F6957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EC4B2A73-F691-484A-A0E3-378293351D66}" type="presOf" srcId="{9716ED37-131C-4239-AEAF-1E40B8AD200A}" destId="{044EF936-D2D0-4810-B262-B175D92047D1}" srcOrd="0" destOrd="0" presId="urn:microsoft.com/office/officeart/2005/8/layout/vList2"/>
    <dgm:cxn modelId="{34A231EC-6D5F-4050-B83E-0F62649BB9BB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Stage and dance activity of vocal</a:t>
          </a:r>
          <a:r>
            <a:rPr lang="pl-PL" sz="2000" b="1" i="1" noProof="0" dirty="0" err="1" smtClean="0">
              <a:solidFill>
                <a:schemeClr val="tx1"/>
              </a:solidFill>
            </a:rPr>
            <a:t>ists</a:t>
          </a:r>
          <a:endParaRPr lang="en-GB" sz="2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Y="-4981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0A4A124-F490-4770-8453-2228E7453EE9}" type="presOf" srcId="{E2100A8F-398D-4228-AA31-CA93788A77B0}" destId="{CBD040D7-48C1-4D47-A8DA-7F3143223EAA}" srcOrd="0" destOrd="0" presId="urn:microsoft.com/office/officeart/2005/8/layout/vList2"/>
    <dgm:cxn modelId="{89C2B5A1-8FD0-4DF5-890D-F9D595FE2A5E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C7A7FD0E-86D0-43CE-B74C-9D6CFC84913E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The Staff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3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F426F7E-FBC5-4025-BD14-7E49EAAD21DC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F90FA65C-3D0F-4709-BA21-42B1B3F20634}" type="presOf" srcId="{9716ED37-131C-4239-AEAF-1E40B8AD200A}" destId="{044EF936-D2D0-4810-B262-B175D92047D1}" srcOrd="0" destOrd="0" presId="urn:microsoft.com/office/officeart/2005/8/layout/vList2"/>
    <dgm:cxn modelId="{D68659B3-1DEE-462C-8464-08C4ED703283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Regular Events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850CD9C-CD78-426D-8281-7393389149B1}" type="presOf" srcId="{9716ED37-131C-4239-AEAF-1E40B8AD200A}" destId="{044EF936-D2D0-4810-B262-B175D92047D1}" srcOrd="0" destOrd="0" presId="urn:microsoft.com/office/officeart/2005/8/layout/vList2"/>
    <dgm:cxn modelId="{F74C4C85-1CC4-469A-80F4-3E304654915A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C4D540C4-40AC-4A6A-A674-61BB147A55AA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noProof="0" dirty="0" smtClean="0">
              <a:solidFill>
                <a:schemeClr val="tx1"/>
              </a:solidFill>
              <a:latin typeface="+mn-lt"/>
            </a:rPr>
            <a:t>The International Competition of Contemporary Music </a:t>
          </a:r>
          <a:r>
            <a:rPr lang="pl-PL" sz="2000" b="1" noProof="0" dirty="0" smtClean="0">
              <a:solidFill>
                <a:schemeClr val="tx1"/>
              </a:solidFill>
              <a:latin typeface="+mn-lt"/>
            </a:rPr>
            <a:t/>
          </a:r>
          <a:br>
            <a:rPr lang="pl-PL" sz="2000" b="1" noProof="0" dirty="0" smtClean="0">
              <a:solidFill>
                <a:schemeClr val="tx1"/>
              </a:solidFill>
              <a:latin typeface="+mn-lt"/>
            </a:rPr>
          </a:br>
          <a:r>
            <a:rPr lang="en-GB" sz="2000" b="1" noProof="0" dirty="0" smtClean="0">
              <a:solidFill>
                <a:schemeClr val="tx1"/>
              </a:solidFill>
              <a:latin typeface="+mn-lt"/>
            </a:rPr>
            <a:t>for Children and Youth</a:t>
          </a:r>
          <a:r>
            <a:rPr lang="pl-PL" sz="2000" b="1" noProof="0" dirty="0" smtClean="0">
              <a:solidFill>
                <a:schemeClr val="tx1"/>
              </a:solidFill>
              <a:latin typeface="+mn-lt"/>
            </a:rPr>
            <a:t>s</a:t>
          </a:r>
          <a:r>
            <a:rPr lang="en-GB" sz="2000" b="1" noProof="0" dirty="0" smtClean="0">
              <a:solidFill>
                <a:schemeClr val="tx1"/>
              </a:solidFill>
              <a:latin typeface="+mn-lt"/>
            </a:rPr>
            <a:t> </a:t>
          </a:r>
          <a:r>
            <a:rPr lang="pl-PL" sz="2000" b="1" noProof="0" dirty="0" smtClean="0">
              <a:solidFill>
                <a:schemeClr val="tx1"/>
              </a:solidFill>
              <a:latin typeface="+mn-lt"/>
            </a:rPr>
            <a:t>‘</a:t>
          </a:r>
          <a:r>
            <a:rPr lang="en-GB" sz="2000" b="1" noProof="0" dirty="0" smtClean="0">
              <a:solidFill>
                <a:schemeClr val="tx1"/>
              </a:solidFill>
              <a:latin typeface="+mn-lt"/>
            </a:rPr>
            <a:t>SREBRNA SZYBKA</a:t>
          </a:r>
          <a:r>
            <a:rPr lang="pl-PL" sz="2000" b="1" noProof="0" dirty="0" smtClean="0">
              <a:solidFill>
                <a:schemeClr val="tx1"/>
              </a:solidFill>
              <a:latin typeface="+mn-lt"/>
            </a:rPr>
            <a:t>’ </a:t>
          </a:r>
          <a:r>
            <a:rPr lang="en-GB" sz="2000" b="1" noProof="0" dirty="0" smtClean="0">
              <a:solidFill>
                <a:schemeClr val="tx1"/>
              </a:solidFill>
              <a:latin typeface="+mn-lt"/>
            </a:rPr>
            <a:t> (</a:t>
          </a:r>
          <a:r>
            <a:rPr lang="en-GB" sz="2000" b="1" i="1" noProof="0" dirty="0" smtClean="0">
              <a:solidFill>
                <a:schemeClr val="tx1"/>
              </a:solidFill>
              <a:latin typeface="+mn-lt"/>
            </a:rPr>
            <a:t>‘The SILVER GLASS’</a:t>
          </a:r>
          <a:r>
            <a:rPr lang="en-GB" sz="2000" b="1" noProof="0" dirty="0" smtClean="0">
              <a:solidFill>
                <a:schemeClr val="tx1"/>
              </a:solidFill>
              <a:latin typeface="+mn-lt"/>
            </a:rPr>
            <a:t>)</a:t>
          </a:r>
          <a:endParaRPr lang="en-GB" sz="2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4AD402D4-ABB0-459F-9368-0A082552000B}" type="presOf" srcId="{9716ED37-131C-4239-AEAF-1E40B8AD200A}" destId="{044EF936-D2D0-4810-B262-B175D92047D1}" srcOrd="0" destOrd="0" presId="urn:microsoft.com/office/officeart/2005/8/layout/vList2"/>
    <dgm:cxn modelId="{221FB401-08BE-44D1-BB6F-25D234F64417}" type="presOf" srcId="{E2100A8F-398D-4228-AA31-CA93788A77B0}" destId="{CBD040D7-48C1-4D47-A8DA-7F3143223EAA}" srcOrd="0" destOrd="0" presId="urn:microsoft.com/office/officeart/2005/8/layout/vList2"/>
    <dgm:cxn modelId="{7785A042-81FE-43AC-9A74-F4E498EA6641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Local Activity</a:t>
          </a:r>
          <a:r>
            <a:rPr lang="pl-PL" sz="2000" b="1" i="1" noProof="0" dirty="0" smtClean="0">
              <a:solidFill>
                <a:schemeClr val="tx1"/>
              </a:solidFill>
            </a:rPr>
            <a:t> and </a:t>
          </a:r>
          <a:r>
            <a:rPr lang="en-GB" sz="2000" b="1" i="1" noProof="0" dirty="0" smtClean="0">
              <a:solidFill>
                <a:schemeClr val="tx1"/>
              </a:solidFill>
            </a:rPr>
            <a:t>International Cooperation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C3347D3-3EF0-495D-B4AB-B00282D563E1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A549F14B-1A39-4926-9381-54F96C6D186B}" type="presOf" srcId="{9716ED37-131C-4239-AEAF-1E40B8AD200A}" destId="{044EF936-D2D0-4810-B262-B175D92047D1}" srcOrd="0" destOrd="0" presId="urn:microsoft.com/office/officeart/2005/8/layout/vList2"/>
    <dgm:cxn modelId="{254B3239-3FA2-4EA3-91AF-A6836F76B201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International Cooperation – Students Exchange with Germany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70F178EF-A804-4AA1-BC31-12F6F761093F}" type="presOf" srcId="{E2100A8F-398D-4228-AA31-CA93788A77B0}" destId="{CBD040D7-48C1-4D47-A8DA-7F3143223EAA}" srcOrd="0" destOrd="0" presId="urn:microsoft.com/office/officeart/2005/8/layout/vList2"/>
    <dgm:cxn modelId="{26C789E9-8DFE-4C34-A549-E75E4D3D5DF4}" type="presOf" srcId="{9716ED37-131C-4239-AEAF-1E40B8AD200A}" destId="{044EF936-D2D0-4810-B262-B175D92047D1}" srcOrd="0" destOrd="0" presId="urn:microsoft.com/office/officeart/2005/8/layout/vList2"/>
    <dgm:cxn modelId="{7AA44D79-9EB9-49B9-A0B6-84A79F40A0C0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International Cooperation – Students Exchange with Germany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EB92C5B-4148-46CD-B10B-5C5966D8B50F}" type="presOf" srcId="{E2100A8F-398D-4228-AA31-CA93788A77B0}" destId="{CBD040D7-48C1-4D47-A8DA-7F3143223EAA}" srcOrd="0" destOrd="0" presId="urn:microsoft.com/office/officeart/2005/8/layout/vList2"/>
    <dgm:cxn modelId="{AAAF5C27-1F73-43B6-82B6-8DC951CCCFEB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7690A2B4-A542-4BA4-B365-9045DDA528EC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International</a:t>
          </a:r>
          <a:r>
            <a:rPr lang="pl-PL" sz="2000" b="1" i="1" noProof="0" dirty="0" smtClean="0">
              <a:solidFill>
                <a:schemeClr val="tx1"/>
              </a:solidFill>
            </a:rPr>
            <a:t> </a:t>
          </a:r>
          <a:r>
            <a:rPr lang="pl-PL" sz="2000" b="1" i="1" noProof="0" dirty="0" err="1" smtClean="0">
              <a:solidFill>
                <a:schemeClr val="tx1"/>
              </a:solidFill>
            </a:rPr>
            <a:t>Cooperation</a:t>
          </a:r>
          <a:r>
            <a:rPr lang="pl-PL" sz="2000" b="1" i="1" noProof="0" dirty="0" smtClean="0">
              <a:solidFill>
                <a:schemeClr val="tx1"/>
              </a:solidFill>
            </a:rPr>
            <a:t> – </a:t>
          </a:r>
          <a:r>
            <a:rPr lang="pl-PL" sz="2000" b="1" i="1" noProof="0" dirty="0" err="1" smtClean="0">
              <a:solidFill>
                <a:schemeClr val="tx1"/>
              </a:solidFill>
            </a:rPr>
            <a:t>the</a:t>
          </a:r>
          <a:r>
            <a:rPr lang="pl-PL" sz="2000" b="1" i="1" noProof="0" dirty="0" smtClean="0">
              <a:solidFill>
                <a:schemeClr val="tx1"/>
              </a:solidFill>
            </a:rPr>
            <a:t> </a:t>
          </a:r>
          <a:r>
            <a:rPr lang="pl-PL" sz="2000" b="1" i="1" noProof="0" dirty="0" err="1" smtClean="0">
              <a:solidFill>
                <a:schemeClr val="tx1"/>
              </a:solidFill>
            </a:rPr>
            <a:t>Days</a:t>
          </a:r>
          <a:r>
            <a:rPr lang="pl-PL" sz="2000" b="1" i="1" noProof="0" dirty="0" smtClean="0">
              <a:solidFill>
                <a:schemeClr val="tx1"/>
              </a:solidFill>
            </a:rPr>
            <a:t> of Marimba</a:t>
          </a:r>
          <a:endParaRPr lang="en-GB" sz="2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45D13B33-8C84-4EA2-8BD9-DB81F7218363}" type="presOf" srcId="{E2100A8F-398D-4228-AA31-CA93788A77B0}" destId="{CBD040D7-48C1-4D47-A8DA-7F3143223EAA}" srcOrd="0" destOrd="0" presId="urn:microsoft.com/office/officeart/2005/8/layout/vList2"/>
    <dgm:cxn modelId="{55F7DCB8-AB52-49D8-9BED-C82A31EE565D}" type="presOf" srcId="{9716ED37-131C-4239-AEAF-1E40B8AD200A}" destId="{044EF936-D2D0-4810-B262-B175D92047D1}" srcOrd="0" destOrd="0" presId="urn:microsoft.com/office/officeart/2005/8/layout/vList2"/>
    <dgm:cxn modelId="{6D332778-271F-453B-BE5F-9862A2AB98EB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International Cooperation – Harp Festival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7CD119F5-AE5B-4514-B591-65B1583F5D23}" type="presOf" srcId="{E2100A8F-398D-4228-AA31-CA93788A77B0}" destId="{CBD040D7-48C1-4D47-A8DA-7F3143223EAA}" srcOrd="0" destOrd="0" presId="urn:microsoft.com/office/officeart/2005/8/layout/vList2"/>
    <dgm:cxn modelId="{73992049-5D4C-4F71-B61D-3C2C2D3F27E0}" type="presOf" srcId="{9716ED37-131C-4239-AEAF-1E40B8AD200A}" destId="{044EF936-D2D0-4810-B262-B175D92047D1}" srcOrd="0" destOrd="0" presId="urn:microsoft.com/office/officeart/2005/8/layout/vList2"/>
    <dgm:cxn modelId="{D6474E70-3463-4503-AD63-411684BD7387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International Cooperation – a visit in China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38BA06CB-113E-442E-A1D6-4767BA4A6BD0}" type="presOf" srcId="{E2100A8F-398D-4228-AA31-CA93788A77B0}" destId="{CBD040D7-48C1-4D47-A8DA-7F3143223EAA}" srcOrd="0" destOrd="0" presId="urn:microsoft.com/office/officeart/2005/8/layout/vList2"/>
    <dgm:cxn modelId="{3B5300C0-70D3-4099-AF77-1A058F87F5A2}" type="presOf" srcId="{9716ED37-131C-4239-AEAF-1E40B8AD200A}" destId="{044EF936-D2D0-4810-B262-B175D92047D1}" srcOrd="0" destOrd="0" presId="urn:microsoft.com/office/officeart/2005/8/layout/vList2"/>
    <dgm:cxn modelId="{7F41C345-875C-41A9-B50D-21F4EAAA75F6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International Cooperation – Students Exchange with Hungary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74532C56-8668-44BA-9BB9-98880CFB7B68}" type="presOf" srcId="{9716ED37-131C-4239-AEAF-1E40B8AD200A}" destId="{044EF936-D2D0-4810-B262-B175D92047D1}" srcOrd="0" destOrd="0" presId="urn:microsoft.com/office/officeart/2005/8/layout/vList2"/>
    <dgm:cxn modelId="{B5FD5CDA-3F33-4C26-8785-03C8D1FA7ED0}" type="presOf" srcId="{E2100A8F-398D-4228-AA31-CA93788A77B0}" destId="{CBD040D7-48C1-4D47-A8DA-7F3143223EAA}" srcOrd="0" destOrd="0" presId="urn:microsoft.com/office/officeart/2005/8/layout/vList2"/>
    <dgm:cxn modelId="{FEDCE242-5E94-4D52-9E36-E7A1AED75D14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International Cooperation – Students Exchange with Hungary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5F0A32E-750C-412D-B84B-367A4DAE9564}" type="presOf" srcId="{9716ED37-131C-4239-AEAF-1E40B8AD200A}" destId="{044EF936-D2D0-4810-B262-B175D92047D1}" srcOrd="0" destOrd="0" presId="urn:microsoft.com/office/officeart/2005/8/layout/vList2"/>
    <dgm:cxn modelId="{7A0B0626-0B80-4E9E-86B6-C84590931D5D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8DCC6FB0-D5D9-45E7-B64D-13EF504928EE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International Cooperation – Erasmus+,  an ongoing project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60A3E38-7DC0-4775-8818-FC643AD7A210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2C93C162-D714-4AD0-B2E7-5DE82344067C}" type="presOf" srcId="{9716ED37-131C-4239-AEAF-1E40B8AD200A}" destId="{044EF936-D2D0-4810-B262-B175D92047D1}" srcOrd="0" destOrd="0" presId="urn:microsoft.com/office/officeart/2005/8/layout/vList2"/>
    <dgm:cxn modelId="{6E88435D-2E47-4A91-8571-B97059A3BFBE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International Cooperation – Erasmus+,  an ongoing project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DFF5117-D73F-4285-AA2D-76AC51878CC1}" type="presOf" srcId="{9716ED37-131C-4239-AEAF-1E40B8AD200A}" destId="{044EF936-D2D0-4810-B262-B175D92047D1}" srcOrd="0" destOrd="0" presId="urn:microsoft.com/office/officeart/2005/8/layout/vList2"/>
    <dgm:cxn modelId="{BBBE0B5C-862A-4BAC-A2B5-ED386CB4F075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015E25F6-B1F0-41B8-AC5B-8958C6502F1D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2000" b="1" i="1" noProof="0" dirty="0" smtClean="0">
              <a:solidFill>
                <a:schemeClr val="tx1"/>
              </a:solidFill>
            </a:rPr>
            <a:t>More and More Students</a:t>
          </a: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22727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18158A4-907A-4B3C-9CC7-AC96C22A3C33}" type="presOf" srcId="{9716ED37-131C-4239-AEAF-1E40B8AD200A}" destId="{044EF936-D2D0-4810-B262-B175D92047D1}" srcOrd="0" destOrd="0" presId="urn:microsoft.com/office/officeart/2005/8/layout/vList2"/>
    <dgm:cxn modelId="{AFEB1DB1-A68A-4A6C-9DE8-78FF4F598512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4540480C-8C71-4B1E-9066-8B8A1F1E0251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pl-PL" sz="1800" b="1" i="1" noProof="0" dirty="0" smtClean="0">
              <a:solidFill>
                <a:schemeClr val="tx1"/>
              </a:solidFill>
            </a:rPr>
            <a:t>CONTACT</a:t>
          </a:r>
          <a:endParaRPr lang="en-GB" sz="18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248219" custLinFactNeighborX="-1333" custLinFactNeighborY="-121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53C9D01-3F6D-4506-971F-1ECB0A4ECAB8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EFEF3AEF-FC05-4046-9F5F-CBA7D771D845}" type="presOf" srcId="{9716ED37-131C-4239-AEAF-1E40B8AD200A}" destId="{044EF936-D2D0-4810-B262-B175D92047D1}" srcOrd="0" destOrd="0" presId="urn:microsoft.com/office/officeart/2005/8/layout/vList2"/>
    <dgm:cxn modelId="{9D2432D7-81D4-4E7E-AFB8-F9F86CB10BE7}" type="presParOf" srcId="{044EF936-D2D0-4810-B262-B175D92047D1}" destId="{CBD040D7-48C1-4D47-A8DA-7F3143223EAA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66E37E2-F735-42E7-8BC7-89B07E56787A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6C3972E-DD24-40D4-BB42-8180699AF50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0CA8A-F4C6-4E30-95C1-06DBF0B18EEF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FEC85-F895-4838-B058-9C848480528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DC24F-35F3-436F-A46B-764746B65EAD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5D1D3-ED2A-4FD3-9140-C5A9328ACBA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36E3E-1F51-4716-823D-9641F9B9215C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BBA95-BA8E-41A6-B9C8-93F3925DCA5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4E2BA-6375-4CE7-AD6E-D7F2ADDD7B2F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476AA-4EA8-4BD1-9534-1E270FD58D6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0F9D1-2F4A-4C33-AC27-7896CD388841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9C76A-CA90-4800-9F08-3ACA5EA1326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906D7-3C08-4BAC-BF00-9826A4F85BDE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F4447-125A-456A-B207-71475578440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37ACC-ABD6-452A-B0AC-F1B72634CF23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EB034-8992-4C52-A4BB-033EC092EE8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BD908-51D5-48CC-BFA8-E63B0863281B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90AA0-B38A-48C5-86CC-D69A00626DB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B3853-5BA3-4FE6-82E4-83EFFC9D9AE8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3F2CE-1778-478A-8D78-1F707BCDDED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9469F-AF09-483D-8DC4-36C078CF6A19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FA185-C8DC-4AA8-8E91-4EAC38D245D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D6C92-D994-4BC0-A8FF-7A8769B266E9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F7D00-91B9-41B1-8D46-4C93BC07AFC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573F6D-5627-4BD2-9FA1-873D429C30EB}" type="datetimeFigureOut">
              <a:rPr lang="pl-PL"/>
              <a:pPr>
                <a:defRPr/>
              </a:pPr>
              <a:t>2017-11-20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36C1B6-73B4-43C5-B8DC-E8628319A8C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8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10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2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13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6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11.xml"/><Relationship Id="rId7" Type="http://schemas.openxmlformats.org/officeDocument/2006/relationships/image" Target="../media/image19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2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Layout" Target="../diagrams/layout13.xml"/><Relationship Id="rId7" Type="http://schemas.openxmlformats.org/officeDocument/2006/relationships/image" Target="../media/image23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Relationship Id="rId9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14.xml"/><Relationship Id="rId7" Type="http://schemas.openxmlformats.org/officeDocument/2006/relationships/image" Target="../media/image26.jpe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Layout" Target="../diagrams/layout15.xml"/><Relationship Id="rId7" Type="http://schemas.openxmlformats.org/officeDocument/2006/relationships/image" Target="../media/image29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32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34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18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Grzegorz\SM1i2_J\2017-18\ErasmusPlus_Projekt_038682\TPM\Meeting\Prezentacje_2\konc_ludowa.mp4" TargetMode="Externa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38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41.jpe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diagramData" Target="../diagrams/data21.xml"/><Relationship Id="rId7" Type="http://schemas.openxmlformats.org/officeDocument/2006/relationships/image" Target="../media/image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Layout" Target="../diagrams/layout22.xml"/><Relationship Id="rId7" Type="http://schemas.openxmlformats.org/officeDocument/2006/relationships/image" Target="../media/image44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Layout" Target="../diagrams/layout23.xml"/><Relationship Id="rId7" Type="http://schemas.openxmlformats.org/officeDocument/2006/relationships/image" Target="../media/image47.jpe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diagramLayout" Target="../diagrams/layout24.xml"/><Relationship Id="rId7" Type="http://schemas.openxmlformats.org/officeDocument/2006/relationships/image" Target="../media/image49.jpe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diagramLayout" Target="../diagrams/layout25.xml"/><Relationship Id="rId7" Type="http://schemas.openxmlformats.org/officeDocument/2006/relationships/image" Target="../media/image51.jpe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Relationship Id="rId9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diagramLayout" Target="../diagrams/layout26.xml"/><Relationship Id="rId7" Type="http://schemas.openxmlformats.org/officeDocument/2006/relationships/image" Target="../media/image54.jpe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diagramLayout" Target="../diagrams/layout27.xml"/><Relationship Id="rId7" Type="http://schemas.openxmlformats.org/officeDocument/2006/relationships/image" Target="../media/image56.jpe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Relationship Id="rId9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diagramLayout" Target="../diagrams/layout28.xml"/><Relationship Id="rId7" Type="http://schemas.openxmlformats.org/officeDocument/2006/relationships/image" Target="../media/image59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diagramLayout" Target="../diagrams/layout29.xml"/><Relationship Id="rId7" Type="http://schemas.openxmlformats.org/officeDocument/2006/relationships/image" Target="../media/image61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Relationship Id="rId9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diagramLayout" Target="../diagrams/layout30.xml"/><Relationship Id="rId7" Type="http://schemas.openxmlformats.org/officeDocument/2006/relationships/image" Target="../media/image64.jpe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Relationship Id="rId9" Type="http://schemas.openxmlformats.org/officeDocument/2006/relationships/image" Target="../media/image6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diagramLayout" Target="../diagrams/layout31.xml"/><Relationship Id="rId7" Type="http://schemas.openxmlformats.org/officeDocument/2006/relationships/image" Target="../media/image67.png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Relationship Id="rId9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diagramLayout" Target="../diagrams/layout32.xml"/><Relationship Id="rId7" Type="http://schemas.openxmlformats.org/officeDocument/2006/relationships/image" Target="../media/image67.png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32.xml"/><Relationship Id="rId10" Type="http://schemas.openxmlformats.org/officeDocument/2006/relationships/image" Target="../media/image36.png"/><Relationship Id="rId4" Type="http://schemas.openxmlformats.org/officeDocument/2006/relationships/diagramQuickStyle" Target="../diagrams/quickStyle32.xml"/><Relationship Id="rId9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7" Type="http://schemas.openxmlformats.org/officeDocument/2006/relationships/image" Target="../media/image72.jpeg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m1krakow.pl/" TargetMode="External"/><Relationship Id="rId3" Type="http://schemas.openxmlformats.org/officeDocument/2006/relationships/diagramLayout" Target="../diagrams/layout34.xml"/><Relationship Id="rId7" Type="http://schemas.openxmlformats.org/officeDocument/2006/relationships/image" Target="../media/image2.jpeg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Relationship Id="rId9" Type="http://schemas.openxmlformats.org/officeDocument/2006/relationships/hyperlink" Target="mailto:dyrekcja@sm1krakow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143899" cy="1214446"/>
          </a:xfrm>
        </p:spPr>
        <p:txBody>
          <a:bodyPr rtlCol="0">
            <a:normAutofit fontScale="90000"/>
          </a:bodyPr>
          <a:lstStyle/>
          <a:p>
            <a:r>
              <a:rPr lang="en-US" sz="32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 RUTKOWSKI</a:t>
            </a:r>
            <a:r>
              <a:rPr lang="pl-PL" sz="32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</a:t>
            </a:r>
            <a:br>
              <a:rPr lang="pl-PL" sz="32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32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AND SECONDARY MUSIC</a:t>
            </a:r>
            <a:r>
              <a:rPr lang="en-US" sz="32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SCHOOL </a:t>
            </a:r>
            <a:r>
              <a:rPr lang="pl-PL" sz="32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32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32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pl-PL" sz="32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CRACOW,   POLAND</a:t>
            </a:r>
            <a:endParaRPr lang="pl-PL" sz="32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464509"/>
            <a:ext cx="6998073" cy="325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714488"/>
            <a:ext cx="1643074" cy="1609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tytuł 2"/>
          <p:cNvSpPr>
            <a:spLocks noGrp="1"/>
          </p:cNvSpPr>
          <p:nvPr>
            <p:ph type="subTitle" idx="1"/>
          </p:nvPr>
        </p:nvSpPr>
        <p:spPr>
          <a:xfrm>
            <a:off x="928662" y="2428868"/>
            <a:ext cx="7365437" cy="928694"/>
          </a:xfrm>
        </p:spPr>
        <p:txBody>
          <a:bodyPr/>
          <a:lstStyle/>
          <a:p>
            <a:r>
              <a:rPr lang="en-GB" sz="2000" dirty="0" smtClean="0">
                <a:solidFill>
                  <a:schemeClr val="tx1"/>
                </a:solidFill>
              </a:rPr>
              <a:t>The aim of the school is to educate children and young people to be professional musicians.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 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2285984" y="1643050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Podtytuł 2"/>
          <p:cNvSpPr txBox="1">
            <a:spLocks/>
          </p:cNvSpPr>
          <p:nvPr/>
        </p:nvSpPr>
        <p:spPr bwMode="auto">
          <a:xfrm>
            <a:off x="4857752" y="3643314"/>
            <a:ext cx="357190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GB" sz="2000" dirty="0" smtClean="0">
                <a:latin typeface="+mn-lt"/>
              </a:rPr>
              <a:t>Currently, there are </a:t>
            </a:r>
            <a:r>
              <a:rPr lang="en-GB" sz="2000" b="1" dirty="0" smtClean="0">
                <a:latin typeface="+mn-lt"/>
              </a:rPr>
              <a:t>5</a:t>
            </a:r>
            <a:r>
              <a:rPr lang="pl-PL" sz="2000" b="1" dirty="0" smtClean="0">
                <a:latin typeface="+mn-lt"/>
              </a:rPr>
              <a:t>52</a:t>
            </a:r>
            <a:r>
              <a:rPr lang="en-GB" sz="2000" b="1" dirty="0" smtClean="0">
                <a:latin typeface="+mn-lt"/>
              </a:rPr>
              <a:t> students </a:t>
            </a:r>
            <a:r>
              <a:rPr lang="en-GB" sz="2000" dirty="0" smtClean="0">
                <a:latin typeface="+mn-lt"/>
              </a:rPr>
              <a:t>learning at our school </a:t>
            </a:r>
            <a:br>
              <a:rPr lang="en-GB" sz="2000" dirty="0" smtClean="0">
                <a:latin typeface="+mn-lt"/>
              </a:rPr>
            </a:br>
            <a:r>
              <a:rPr lang="en-GB" sz="2000" dirty="0" smtClean="0">
                <a:latin typeface="+mn-lt"/>
              </a:rPr>
              <a:t>in all the departments and specialities</a:t>
            </a:r>
          </a:p>
          <a:p>
            <a:pPr algn="ctr" eaLnBrk="0" hangingPunct="0">
              <a:spcBef>
                <a:spcPct val="20000"/>
              </a:spcBef>
            </a:pPr>
            <a:r>
              <a:rPr lang="en-GB" sz="2000" dirty="0" smtClean="0">
                <a:latin typeface="+mn-lt"/>
              </a:rPr>
              <a:t>There are </a:t>
            </a:r>
            <a:r>
              <a:rPr lang="en-GB" sz="2000" b="1" dirty="0" smtClean="0">
                <a:latin typeface="+mn-lt"/>
              </a:rPr>
              <a:t>1</a:t>
            </a:r>
            <a:r>
              <a:rPr lang="pl-PL" sz="2000" b="1" dirty="0" smtClean="0">
                <a:latin typeface="+mn-lt"/>
              </a:rPr>
              <a:t>25</a:t>
            </a:r>
            <a:r>
              <a:rPr lang="en-GB" sz="2000" b="1" dirty="0" smtClean="0">
                <a:latin typeface="+mn-lt"/>
              </a:rPr>
              <a:t> music teachers </a:t>
            </a:r>
            <a:r>
              <a:rPr lang="en-GB" sz="2000" dirty="0" smtClean="0">
                <a:latin typeface="+mn-lt"/>
              </a:rPr>
              <a:t>employed.</a:t>
            </a:r>
          </a:p>
          <a:p>
            <a:pPr algn="ctr" eaLnBrk="0" hangingPunct="0">
              <a:spcBef>
                <a:spcPct val="20000"/>
              </a:spcBef>
            </a:pPr>
            <a:endParaRPr lang="en-GB" sz="2000" dirty="0" smtClean="0">
              <a:latin typeface="+mn-lt"/>
            </a:endParaRPr>
          </a:p>
          <a:p>
            <a:pPr lvl="0" algn="ctr" eaLnBrk="0" hangingPunct="0">
              <a:spcBef>
                <a:spcPct val="20000"/>
              </a:spcBef>
            </a:pPr>
            <a:endParaRPr kumimoji="0" lang="en-GB" sz="20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3428999"/>
            <a:ext cx="3857652" cy="272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tytuł 2"/>
          <p:cNvSpPr>
            <a:spLocks noGrp="1"/>
          </p:cNvSpPr>
          <p:nvPr>
            <p:ph type="subTitle" idx="1"/>
          </p:nvPr>
        </p:nvSpPr>
        <p:spPr>
          <a:xfrm>
            <a:off x="1142976" y="2285992"/>
            <a:ext cx="7143799" cy="2928958"/>
          </a:xfrm>
        </p:spPr>
        <p:txBody>
          <a:bodyPr/>
          <a:lstStyle/>
          <a:p>
            <a:r>
              <a:rPr lang="en-GB" sz="2000" dirty="0" smtClean="0">
                <a:solidFill>
                  <a:schemeClr val="tx1"/>
                </a:solidFill>
              </a:rPr>
              <a:t>Our school's learning system is based on </a:t>
            </a:r>
            <a:r>
              <a:rPr lang="en-GB" sz="2000" b="1" dirty="0" smtClean="0">
                <a:solidFill>
                  <a:schemeClr val="tx1"/>
                </a:solidFill>
              </a:rPr>
              <a:t>Individual courses </a:t>
            </a:r>
            <a:r>
              <a:rPr lang="en-GB" sz="2000" dirty="0" smtClean="0">
                <a:solidFill>
                  <a:schemeClr val="tx1"/>
                </a:solidFill>
              </a:rPr>
              <a:t>in music performance on the </a:t>
            </a:r>
            <a:r>
              <a:rPr lang="en-GB" sz="2000" b="1" dirty="0" smtClean="0">
                <a:solidFill>
                  <a:schemeClr val="tx1"/>
                </a:solidFill>
              </a:rPr>
              <a:t>solo instrument </a:t>
            </a:r>
            <a:r>
              <a:rPr lang="en-GB" sz="2000" dirty="0" smtClean="0">
                <a:solidFill>
                  <a:schemeClr val="tx1"/>
                </a:solidFill>
              </a:rPr>
              <a:t>or</a:t>
            </a:r>
            <a:r>
              <a:rPr lang="en-GB" sz="2000" b="1" dirty="0" smtClean="0">
                <a:solidFill>
                  <a:schemeClr val="tx1"/>
                </a:solidFill>
              </a:rPr>
              <a:t> vocal</a:t>
            </a:r>
            <a:r>
              <a:rPr lang="en-GB" sz="2000" dirty="0" smtClean="0">
                <a:solidFill>
                  <a:schemeClr val="tx1"/>
                </a:solidFill>
              </a:rPr>
              <a:t> courses, </a:t>
            </a:r>
            <a:endParaRPr lang="pl-PL" sz="2000" dirty="0" smtClean="0">
              <a:solidFill>
                <a:schemeClr val="tx1"/>
              </a:solidFill>
            </a:endParaRPr>
          </a:p>
          <a:p>
            <a:endParaRPr lang="en-GB" sz="2000" dirty="0" smtClean="0">
              <a:solidFill>
                <a:schemeClr val="tx1"/>
              </a:solidFill>
            </a:endParaRPr>
          </a:p>
          <a:p>
            <a:r>
              <a:rPr lang="en-GB" sz="2000" b="1" dirty="0" smtClean="0">
                <a:solidFill>
                  <a:schemeClr val="tx1"/>
                </a:solidFill>
              </a:rPr>
              <a:t>group courses </a:t>
            </a:r>
            <a:r>
              <a:rPr lang="en-GB" sz="2000" dirty="0" smtClean="0">
                <a:solidFill>
                  <a:schemeClr val="tx1"/>
                </a:solidFill>
              </a:rPr>
              <a:t>in general music education, group performance, choir, orchestra and big band.</a:t>
            </a:r>
          </a:p>
          <a:p>
            <a:endParaRPr lang="en-GB" sz="2000" dirty="0" smtClean="0">
              <a:solidFill>
                <a:schemeClr val="tx1"/>
              </a:solidFill>
            </a:endParaRPr>
          </a:p>
          <a:p>
            <a:r>
              <a:rPr lang="en-GB" sz="2000" dirty="0" smtClean="0">
                <a:solidFill>
                  <a:schemeClr val="tx1"/>
                </a:solidFill>
              </a:rPr>
              <a:t>Our school provides only </a:t>
            </a:r>
            <a:r>
              <a:rPr lang="en-GB" sz="2000" b="1" dirty="0" smtClean="0">
                <a:solidFill>
                  <a:schemeClr val="tx1"/>
                </a:solidFill>
              </a:rPr>
              <a:t>music courses.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We do not provide any courses in regular school subjects. </a:t>
            </a:r>
          </a:p>
          <a:p>
            <a:endParaRPr lang="en-GB" sz="2000" dirty="0" smtClean="0">
              <a:solidFill>
                <a:schemeClr val="tx1"/>
              </a:solidFill>
            </a:endParaRPr>
          </a:p>
          <a:p>
            <a:endParaRPr lang="en-GB" sz="2000" dirty="0">
              <a:solidFill>
                <a:schemeClr val="tx1"/>
              </a:solidFill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2571736" y="1500174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Podtytuł 2"/>
          <p:cNvSpPr txBox="1">
            <a:spLocks/>
          </p:cNvSpPr>
          <p:nvPr/>
        </p:nvSpPr>
        <p:spPr bwMode="auto">
          <a:xfrm>
            <a:off x="1142976" y="5429264"/>
            <a:ext cx="692948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GB" sz="2000" dirty="0" smtClean="0">
                <a:latin typeface="+mn-lt"/>
                <a:cs typeface="+mn-cs"/>
              </a:rPr>
              <a:t>The  school offers the possibility to learn playing almost all the </a:t>
            </a:r>
            <a:r>
              <a:rPr lang="pl-PL" sz="2000" dirty="0" smtClean="0">
                <a:latin typeface="+mn-lt"/>
                <a:cs typeface="+mn-cs"/>
              </a:rPr>
              <a:t>most popular </a:t>
            </a:r>
            <a:r>
              <a:rPr lang="en-GB" sz="2000" dirty="0" smtClean="0">
                <a:latin typeface="+mn-lt"/>
                <a:cs typeface="+mn-cs"/>
              </a:rPr>
              <a:t>existing instruments</a:t>
            </a:r>
          </a:p>
          <a:p>
            <a:pPr algn="ctr" eaLnBrk="0" hangingPunct="0">
              <a:spcBef>
                <a:spcPct val="20000"/>
              </a:spcBef>
            </a:pPr>
            <a:endParaRPr lang="en-GB" sz="2000" dirty="0" smtClean="0">
              <a:latin typeface="+mn-lt"/>
            </a:endParaRPr>
          </a:p>
          <a:p>
            <a:pPr lvl="0" algn="ctr" eaLnBrk="0" hangingPunct="0">
              <a:spcBef>
                <a:spcPct val="20000"/>
              </a:spcBef>
            </a:pPr>
            <a:endParaRPr kumimoji="0" lang="en-GB" sz="2000" b="0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tytuł 2"/>
          <p:cNvSpPr>
            <a:spLocks noGrp="1"/>
          </p:cNvSpPr>
          <p:nvPr>
            <p:ph type="subTitle" idx="1"/>
          </p:nvPr>
        </p:nvSpPr>
        <p:spPr>
          <a:xfrm>
            <a:off x="500034" y="2071678"/>
            <a:ext cx="5500726" cy="4643470"/>
          </a:xfrm>
        </p:spPr>
        <p:txBody>
          <a:bodyPr/>
          <a:lstStyle/>
          <a:p>
            <a:r>
              <a:rPr lang="en-GB" sz="2200" b="1" dirty="0" smtClean="0">
                <a:solidFill>
                  <a:schemeClr val="tx1"/>
                </a:solidFill>
              </a:rPr>
              <a:t>School of Music of the 1st Level</a:t>
            </a:r>
            <a:r>
              <a:rPr lang="en-GB" sz="2000" b="1" dirty="0" smtClean="0">
                <a:solidFill>
                  <a:schemeClr val="tx1"/>
                </a:solidFill>
              </a:rPr>
              <a:t> 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 6 year cycle – admissions at the age from 5 to 8</a:t>
            </a:r>
          </a:p>
          <a:p>
            <a:pPr algn="l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 4 year cycle – admissions at the age from 9 to 16</a:t>
            </a:r>
          </a:p>
          <a:p>
            <a:pPr algn="l"/>
            <a:r>
              <a:rPr lang="en-GB" sz="2000" dirty="0" smtClean="0">
                <a:solidFill>
                  <a:schemeClr val="tx1"/>
                </a:solidFill>
              </a:rPr>
              <a:t>Students can learn to play all the instruments available at the school</a:t>
            </a:r>
            <a:endParaRPr lang="pl-PL" sz="2000" dirty="0" smtClean="0">
              <a:solidFill>
                <a:schemeClr val="tx1"/>
              </a:solidFill>
            </a:endParaRPr>
          </a:p>
          <a:p>
            <a:pPr algn="l"/>
            <a:r>
              <a:rPr lang="en-GB" sz="10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en-GB" sz="2200" b="1" dirty="0" smtClean="0">
                <a:solidFill>
                  <a:schemeClr val="tx1"/>
                </a:solidFill>
              </a:rPr>
              <a:t>School of Music of the 2nd Level</a:t>
            </a:r>
            <a:r>
              <a:rPr lang="en-GB" sz="2000" b="1" dirty="0" smtClean="0">
                <a:solidFill>
                  <a:schemeClr val="tx1"/>
                </a:solidFill>
              </a:rPr>
              <a:t> 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Admissions at the age of up to 23</a:t>
            </a:r>
          </a:p>
          <a:p>
            <a:pPr algn="l">
              <a:buFont typeface="Arial" pitchFamily="34" charset="0"/>
              <a:buChar char="•"/>
            </a:pPr>
            <a:r>
              <a:rPr lang="en-GB" sz="2000" b="1" i="1" dirty="0" smtClean="0">
                <a:solidFill>
                  <a:schemeClr val="tx1"/>
                </a:solidFill>
              </a:rPr>
              <a:t>Instrumental Department</a:t>
            </a:r>
            <a:r>
              <a:rPr lang="en-GB" sz="2000" dirty="0" smtClean="0">
                <a:solidFill>
                  <a:schemeClr val="tx1"/>
                </a:solidFill>
              </a:rPr>
              <a:t> –  continuation of musical education for those who have mastered playing the instruments on the primary level</a:t>
            </a:r>
          </a:p>
          <a:p>
            <a:pPr algn="l">
              <a:spcBef>
                <a:spcPts val="6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b="1" i="1" dirty="0" smtClean="0">
                <a:solidFill>
                  <a:schemeClr val="tx1"/>
                </a:solidFill>
              </a:rPr>
              <a:t>Vocal Department </a:t>
            </a:r>
            <a:r>
              <a:rPr lang="en-GB" sz="2000" dirty="0" smtClean="0">
                <a:solidFill>
                  <a:schemeClr val="tx1"/>
                </a:solidFill>
              </a:rPr>
              <a:t>– for all the candidates who are at least 16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2500298" y="1500174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4357694"/>
            <a:ext cx="2908597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57884" y="2212091"/>
            <a:ext cx="2928958" cy="171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tytuł 2"/>
          <p:cNvSpPr>
            <a:spLocks noGrp="1"/>
          </p:cNvSpPr>
          <p:nvPr>
            <p:ph type="subTitle" idx="1"/>
          </p:nvPr>
        </p:nvSpPr>
        <p:spPr>
          <a:xfrm>
            <a:off x="571472" y="2071678"/>
            <a:ext cx="8143932" cy="857256"/>
          </a:xfrm>
        </p:spPr>
        <p:txBody>
          <a:bodyPr/>
          <a:lstStyle/>
          <a:p>
            <a:r>
              <a:rPr lang="en-GB" sz="2000" dirty="0" smtClean="0">
                <a:solidFill>
                  <a:schemeClr val="tx1"/>
                </a:solidFill>
              </a:rPr>
              <a:t>The </a:t>
            </a:r>
            <a:r>
              <a:rPr lang="en-GB" sz="2000" b="1" dirty="0" smtClean="0">
                <a:solidFill>
                  <a:schemeClr val="tx1"/>
                </a:solidFill>
              </a:rPr>
              <a:t>National Music School of the 1</a:t>
            </a:r>
            <a:r>
              <a:rPr lang="en-GB" sz="2000" b="1" baseline="30000" dirty="0" smtClean="0">
                <a:solidFill>
                  <a:schemeClr val="tx1"/>
                </a:solidFill>
              </a:rPr>
              <a:t>st</a:t>
            </a:r>
            <a:r>
              <a:rPr lang="en-GB" sz="2000" b="1" dirty="0" smtClean="0">
                <a:solidFill>
                  <a:schemeClr val="tx1"/>
                </a:solidFill>
              </a:rPr>
              <a:t> Level </a:t>
            </a:r>
            <a:r>
              <a:rPr lang="en-GB" sz="2000" dirty="0" smtClean="0">
                <a:solidFill>
                  <a:schemeClr val="tx1"/>
                </a:solidFill>
              </a:rPr>
              <a:t>(a primary music school) </a:t>
            </a:r>
            <a:br>
              <a:rPr lang="en-GB" sz="2000" dirty="0" smtClean="0">
                <a:solidFill>
                  <a:schemeClr val="tx1"/>
                </a:solidFill>
              </a:rPr>
            </a:br>
            <a:r>
              <a:rPr lang="en-GB" sz="2000" dirty="0" smtClean="0">
                <a:solidFill>
                  <a:schemeClr val="tx1"/>
                </a:solidFill>
              </a:rPr>
              <a:t>was established on 31</a:t>
            </a:r>
            <a:r>
              <a:rPr lang="en-GB" sz="2000" baseline="30000" dirty="0" smtClean="0">
                <a:solidFill>
                  <a:schemeClr val="tx1"/>
                </a:solidFill>
              </a:rPr>
              <a:t>st</a:t>
            </a:r>
            <a:r>
              <a:rPr lang="en-GB" sz="2000" dirty="0" smtClean="0">
                <a:solidFill>
                  <a:schemeClr val="tx1"/>
                </a:solidFill>
              </a:rPr>
              <a:t> October </a:t>
            </a:r>
            <a:r>
              <a:rPr lang="en-GB" sz="2000" b="1" dirty="0" smtClean="0">
                <a:solidFill>
                  <a:schemeClr val="tx1"/>
                </a:solidFill>
              </a:rPr>
              <a:t>1964</a:t>
            </a:r>
            <a:r>
              <a:rPr lang="en-GB" sz="2000" dirty="0" smtClean="0">
                <a:solidFill>
                  <a:schemeClr val="tx1"/>
                </a:solidFill>
              </a:rPr>
              <a:t>. 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2571736" y="1500174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Podtytuł 2"/>
          <p:cNvSpPr txBox="1">
            <a:spLocks/>
          </p:cNvSpPr>
          <p:nvPr/>
        </p:nvSpPr>
        <p:spPr bwMode="auto">
          <a:xfrm>
            <a:off x="642910" y="3357562"/>
            <a:ext cx="385765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000" dirty="0" smtClean="0">
                <a:latin typeface="+mn-lt"/>
              </a:rPr>
              <a:t>In </a:t>
            </a:r>
            <a:r>
              <a:rPr lang="en-GB" sz="2000" b="1" dirty="0" smtClean="0">
                <a:latin typeface="+mn-lt"/>
              </a:rPr>
              <a:t>1968</a:t>
            </a:r>
            <a:r>
              <a:rPr lang="en-GB" sz="2000" dirty="0" smtClean="0">
                <a:latin typeface="+mn-lt"/>
              </a:rPr>
              <a:t> the school obtained its </a:t>
            </a:r>
            <a:r>
              <a:rPr lang="en-GB" sz="2000" b="1" dirty="0" smtClean="0">
                <a:latin typeface="+mn-lt"/>
              </a:rPr>
              <a:t>own building </a:t>
            </a:r>
            <a:r>
              <a:rPr lang="en-GB" sz="2000" dirty="0" smtClean="0">
                <a:latin typeface="+mn-lt"/>
              </a:rPr>
              <a:t>– a valuable example of the late classical architectural style of the Austrian provenience</a:t>
            </a:r>
            <a:endParaRPr lang="en-GB" sz="2000" dirty="0"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14876" y="2998215"/>
            <a:ext cx="4071752" cy="207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Podtytuł 2"/>
          <p:cNvSpPr txBox="1">
            <a:spLocks/>
          </p:cNvSpPr>
          <p:nvPr/>
        </p:nvSpPr>
        <p:spPr bwMode="auto">
          <a:xfrm>
            <a:off x="857224" y="5286388"/>
            <a:ext cx="785818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hangingPunct="0">
              <a:spcBef>
                <a:spcPct val="20000"/>
              </a:spcBef>
            </a:pPr>
            <a:r>
              <a:rPr lang="en-GB" sz="2000" dirty="0" smtClean="0">
                <a:latin typeface="+mn-lt"/>
              </a:rPr>
              <a:t>It was a historic building – during the World War II it was the seat of the Employment Office where Oskar Schindler would hire his Jewish workers to save them from a martyr’s death.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3143240" y="1571612"/>
          <a:ext cx="428628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Podtytuł 2"/>
          <p:cNvSpPr txBox="1">
            <a:spLocks/>
          </p:cNvSpPr>
          <p:nvPr/>
        </p:nvSpPr>
        <p:spPr bwMode="auto">
          <a:xfrm>
            <a:off x="357158" y="2571744"/>
            <a:ext cx="542928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000" dirty="0" smtClean="0">
                <a:latin typeface="+mn-lt"/>
              </a:rPr>
              <a:t>In </a:t>
            </a:r>
            <a:r>
              <a:rPr lang="en-GB" sz="2000" b="1" dirty="0" smtClean="0">
                <a:latin typeface="+mn-lt"/>
              </a:rPr>
              <a:t>1974</a:t>
            </a:r>
            <a:r>
              <a:rPr lang="en-GB" sz="2000" dirty="0" smtClean="0">
                <a:latin typeface="+mn-lt"/>
              </a:rPr>
              <a:t> the school was named after </a:t>
            </a:r>
            <a:r>
              <a:rPr lang="pl-PL" sz="2000" dirty="0" smtClean="0">
                <a:latin typeface="+mn-lt"/>
              </a:rPr>
              <a:t/>
            </a:r>
            <a:br>
              <a:rPr lang="pl-PL" sz="2000" dirty="0" smtClean="0">
                <a:latin typeface="+mn-lt"/>
              </a:rPr>
            </a:br>
            <a:r>
              <a:rPr lang="en-GB" sz="2000" b="1" dirty="0" err="1" smtClean="0">
                <a:latin typeface="+mn-lt"/>
              </a:rPr>
              <a:t>Bronisław</a:t>
            </a:r>
            <a:r>
              <a:rPr lang="en-GB" sz="2000" b="1" dirty="0" smtClean="0">
                <a:latin typeface="+mn-lt"/>
              </a:rPr>
              <a:t> </a:t>
            </a:r>
            <a:r>
              <a:rPr lang="en-GB" sz="2000" b="1" dirty="0" err="1" smtClean="0">
                <a:latin typeface="+mn-lt"/>
              </a:rPr>
              <a:t>Rutkowski</a:t>
            </a:r>
            <a:r>
              <a:rPr lang="en-GB" sz="2000" dirty="0" smtClean="0">
                <a:latin typeface="+mn-lt"/>
              </a:rPr>
              <a:t>. </a:t>
            </a:r>
          </a:p>
          <a:p>
            <a:pPr algn="ctr"/>
            <a:endParaRPr lang="en-GB" sz="2000" dirty="0" smtClean="0">
              <a:latin typeface="+mn-lt"/>
            </a:endParaRPr>
          </a:p>
          <a:p>
            <a:pPr algn="ctr"/>
            <a:r>
              <a:rPr lang="en-GB" sz="2000" dirty="0" err="1" smtClean="0">
                <a:latin typeface="+mn-lt"/>
              </a:rPr>
              <a:t>Bronisław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Rutkowski</a:t>
            </a:r>
            <a:r>
              <a:rPr lang="en-GB" sz="2000" dirty="0" smtClean="0">
                <a:latin typeface="+mn-lt"/>
              </a:rPr>
              <a:t> was a famous Polish organist and pedagogue, rector of the National Higher School of Music (now Academy of Music) </a:t>
            </a:r>
            <a:br>
              <a:rPr lang="en-GB" sz="2000" dirty="0" smtClean="0">
                <a:latin typeface="+mn-lt"/>
              </a:rPr>
            </a:br>
            <a:r>
              <a:rPr lang="en-GB" sz="2000" dirty="0" smtClean="0">
                <a:latin typeface="+mn-lt"/>
              </a:rPr>
              <a:t>in Cracow, and </a:t>
            </a:r>
            <a:r>
              <a:rPr lang="pl-PL" sz="2000" dirty="0" smtClean="0">
                <a:latin typeface="+mn-lt"/>
              </a:rPr>
              <a:t>an </a:t>
            </a:r>
            <a:r>
              <a:rPr lang="en-GB" sz="2000" dirty="0" smtClean="0">
                <a:latin typeface="+mn-lt"/>
              </a:rPr>
              <a:t>eminent social activist, who had died 10 years earlier.</a:t>
            </a:r>
            <a:endParaRPr lang="en-GB" sz="2000" dirty="0"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00815" y="2600340"/>
            <a:ext cx="22002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tytuł 2"/>
          <p:cNvSpPr>
            <a:spLocks noGrp="1"/>
          </p:cNvSpPr>
          <p:nvPr>
            <p:ph type="subTitle" idx="1"/>
          </p:nvPr>
        </p:nvSpPr>
        <p:spPr>
          <a:xfrm>
            <a:off x="571472" y="2143116"/>
            <a:ext cx="5786478" cy="1785950"/>
          </a:xfrm>
        </p:spPr>
        <p:txBody>
          <a:bodyPr/>
          <a:lstStyle/>
          <a:p>
            <a:r>
              <a:rPr lang="en-GB" sz="2000" dirty="0" smtClean="0">
                <a:solidFill>
                  <a:schemeClr val="tx1"/>
                </a:solidFill>
              </a:rPr>
              <a:t>In a short time, the school became an institution with a </a:t>
            </a:r>
            <a:r>
              <a:rPr lang="en-GB" sz="2000" b="1" dirty="0" smtClean="0">
                <a:solidFill>
                  <a:schemeClr val="tx1"/>
                </a:solidFill>
              </a:rPr>
              <a:t>full range of musical education</a:t>
            </a:r>
            <a:r>
              <a:rPr lang="en-GB" sz="2000" dirty="0" smtClean="0">
                <a:solidFill>
                  <a:schemeClr val="tx1"/>
                </a:solidFill>
              </a:rPr>
              <a:t>, and it was teaching almost all the instrumental specialities. </a:t>
            </a:r>
          </a:p>
          <a:p>
            <a:r>
              <a:rPr lang="en-GB" sz="2000" dirty="0" smtClean="0">
                <a:solidFill>
                  <a:schemeClr val="tx1"/>
                </a:solidFill>
              </a:rPr>
              <a:t>Chamber ensembles, a choir and an orchestra were brought to life too. </a:t>
            </a:r>
            <a:endParaRPr lang="en-GB" sz="2000" dirty="0">
              <a:solidFill>
                <a:schemeClr val="tx1"/>
              </a:solidFill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3214678" y="1571612"/>
          <a:ext cx="3143272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72264" y="2571744"/>
            <a:ext cx="234315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Podtytuł 2"/>
          <p:cNvSpPr txBox="1">
            <a:spLocks/>
          </p:cNvSpPr>
          <p:nvPr/>
        </p:nvSpPr>
        <p:spPr bwMode="auto">
          <a:xfrm>
            <a:off x="571472" y="4357670"/>
            <a:ext cx="5572164" cy="2071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hangingPunct="0">
              <a:spcBef>
                <a:spcPct val="20000"/>
              </a:spcBef>
            </a:pPr>
            <a:r>
              <a:rPr lang="en-GB" sz="2000" dirty="0" smtClean="0">
                <a:latin typeface="+mn-lt"/>
              </a:rPr>
              <a:t>Since 2002 </a:t>
            </a:r>
            <a:r>
              <a:rPr lang="pl-PL" sz="2000" dirty="0" smtClean="0">
                <a:latin typeface="+mn-lt"/>
              </a:rPr>
              <a:t/>
            </a:r>
            <a:br>
              <a:rPr lang="pl-PL" sz="2000" dirty="0" smtClean="0">
                <a:latin typeface="+mn-lt"/>
              </a:rPr>
            </a:br>
            <a:r>
              <a:rPr lang="en-GB" sz="2000" b="1" dirty="0" smtClean="0">
                <a:latin typeface="+mn-lt"/>
              </a:rPr>
              <a:t>Marta </a:t>
            </a:r>
            <a:r>
              <a:rPr lang="en-GB" sz="2000" b="1" dirty="0" err="1" smtClean="0">
                <a:latin typeface="+mn-lt"/>
              </a:rPr>
              <a:t>Nowaczyk-Łapińska</a:t>
            </a:r>
            <a:r>
              <a:rPr lang="en-GB" sz="2000" b="1" dirty="0" smtClean="0">
                <a:latin typeface="+mn-lt"/>
              </a:rPr>
              <a:t> </a:t>
            </a:r>
            <a:r>
              <a:rPr lang="pl-PL" sz="2000" b="1" dirty="0" smtClean="0">
                <a:latin typeface="+mn-lt"/>
              </a:rPr>
              <a:t/>
            </a:r>
            <a:br>
              <a:rPr lang="pl-PL" sz="2000" b="1" dirty="0" smtClean="0">
                <a:latin typeface="+mn-lt"/>
              </a:rPr>
            </a:br>
            <a:r>
              <a:rPr lang="en-GB" sz="2000" dirty="0" smtClean="0">
                <a:latin typeface="+mn-lt"/>
              </a:rPr>
              <a:t>has been the head director of the</a:t>
            </a:r>
            <a:r>
              <a:rPr lang="pl-PL" sz="2000" dirty="0" smtClean="0">
                <a:latin typeface="+mn-lt"/>
              </a:rPr>
              <a:t> </a:t>
            </a:r>
            <a:r>
              <a:rPr lang="en-GB" sz="2000" dirty="0" smtClean="0">
                <a:latin typeface="+mn-lt"/>
              </a:rPr>
              <a:t>School </a:t>
            </a:r>
            <a:endParaRPr lang="pl-PL" sz="2000" dirty="0" smtClean="0">
              <a:latin typeface="+mn-lt"/>
            </a:endParaRPr>
          </a:p>
          <a:p>
            <a:pPr lvl="0" algn="ctr" eaLnBrk="0" hangingPunct="0">
              <a:spcBef>
                <a:spcPct val="20000"/>
              </a:spcBef>
            </a:pPr>
            <a:r>
              <a:rPr lang="pl-PL" sz="2000" dirty="0" smtClean="0">
                <a:latin typeface="+mn-lt"/>
              </a:rPr>
              <a:t/>
            </a:r>
            <a:br>
              <a:rPr lang="pl-PL" sz="2000" dirty="0" smtClean="0">
                <a:latin typeface="+mn-lt"/>
              </a:rPr>
            </a:br>
            <a:r>
              <a:rPr lang="en-GB" sz="2000" dirty="0" smtClean="0">
                <a:latin typeface="+mn-lt"/>
              </a:rPr>
              <a:t>and </a:t>
            </a:r>
            <a:r>
              <a:rPr lang="en-GB" sz="2000" b="1" dirty="0" err="1" smtClean="0">
                <a:latin typeface="+mn-lt"/>
              </a:rPr>
              <a:t>Jerzy</a:t>
            </a:r>
            <a:r>
              <a:rPr lang="en-GB" sz="2000" b="1" dirty="0" smtClean="0">
                <a:latin typeface="+mn-lt"/>
              </a:rPr>
              <a:t> </a:t>
            </a:r>
            <a:r>
              <a:rPr lang="en-GB" sz="2000" b="1" dirty="0" err="1" smtClean="0">
                <a:latin typeface="+mn-lt"/>
              </a:rPr>
              <a:t>Kulawik</a:t>
            </a:r>
            <a:r>
              <a:rPr lang="en-GB" sz="2000" b="1" dirty="0" smtClean="0">
                <a:latin typeface="+mn-lt"/>
              </a:rPr>
              <a:t> </a:t>
            </a:r>
            <a:r>
              <a:rPr lang="en-GB" sz="2000" dirty="0" smtClean="0">
                <a:latin typeface="+mn-lt"/>
              </a:rPr>
              <a:t>has been her deputy</a:t>
            </a:r>
            <a:endParaRPr kumimoji="0" lang="en-GB" sz="20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tytuł 2"/>
          <p:cNvSpPr>
            <a:spLocks noGrp="1"/>
          </p:cNvSpPr>
          <p:nvPr>
            <p:ph type="subTitle" idx="1"/>
          </p:nvPr>
        </p:nvSpPr>
        <p:spPr>
          <a:xfrm>
            <a:off x="285720" y="2000240"/>
            <a:ext cx="5821573" cy="1857388"/>
          </a:xfrm>
        </p:spPr>
        <p:txBody>
          <a:bodyPr/>
          <a:lstStyle/>
          <a:p>
            <a:r>
              <a:rPr lang="en-GB" sz="2000" dirty="0" smtClean="0">
                <a:solidFill>
                  <a:schemeClr val="tx1"/>
                </a:solidFill>
              </a:rPr>
              <a:t>In </a:t>
            </a:r>
            <a:r>
              <a:rPr lang="en-GB" sz="2000" b="1" dirty="0" smtClean="0">
                <a:solidFill>
                  <a:schemeClr val="tx1"/>
                </a:solidFill>
              </a:rPr>
              <a:t>2003-2004</a:t>
            </a:r>
            <a:r>
              <a:rPr lang="en-GB" sz="2000" dirty="0" smtClean="0">
                <a:solidFill>
                  <a:schemeClr val="tx1"/>
                </a:solidFill>
              </a:rPr>
              <a:t> a </a:t>
            </a:r>
            <a:r>
              <a:rPr lang="en-GB" sz="2000" b="1" dirty="0" smtClean="0">
                <a:solidFill>
                  <a:schemeClr val="tx1"/>
                </a:solidFill>
              </a:rPr>
              <a:t>general reconstruction </a:t>
            </a:r>
            <a:r>
              <a:rPr lang="en-GB" sz="2000" dirty="0" smtClean="0">
                <a:solidFill>
                  <a:schemeClr val="tx1"/>
                </a:solidFill>
              </a:rPr>
              <a:t>of the front elevation as well as the school auditorium, class rooms and corridors </a:t>
            </a:r>
            <a:r>
              <a:rPr lang="pl-PL" sz="2000" dirty="0" smtClean="0">
                <a:solidFill>
                  <a:schemeClr val="tx1"/>
                </a:solidFill>
              </a:rPr>
              <a:t>was</a:t>
            </a:r>
            <a:r>
              <a:rPr lang="en-GB" sz="2000" dirty="0" smtClean="0">
                <a:solidFill>
                  <a:schemeClr val="tx1"/>
                </a:solidFill>
              </a:rPr>
              <a:t> done. </a:t>
            </a:r>
            <a:endParaRPr lang="pl-PL" sz="2000" dirty="0" smtClean="0">
              <a:solidFill>
                <a:schemeClr val="tx1"/>
              </a:solidFill>
            </a:endParaRPr>
          </a:p>
          <a:p>
            <a:r>
              <a:rPr lang="en-GB" sz="2000" b="1" dirty="0" smtClean="0">
                <a:solidFill>
                  <a:schemeClr val="tx1"/>
                </a:solidFill>
              </a:rPr>
              <a:t>New instruments </a:t>
            </a:r>
            <a:r>
              <a:rPr lang="en-GB" sz="2000" dirty="0" smtClean="0">
                <a:solidFill>
                  <a:schemeClr val="tx1"/>
                </a:solidFill>
              </a:rPr>
              <a:t>were bought: harps, grand pianos, timpani and a number of string and wind instrument</a:t>
            </a:r>
            <a:r>
              <a:rPr lang="pl-PL" sz="2000" dirty="0" smtClean="0">
                <a:solidFill>
                  <a:schemeClr val="tx1"/>
                </a:solidFill>
              </a:rPr>
              <a:t>s</a:t>
            </a:r>
            <a:r>
              <a:rPr lang="en-GB" sz="2000" dirty="0" smtClean="0"/>
              <a:t> 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3143240" y="1428736"/>
          <a:ext cx="500066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15102" y="2357430"/>
            <a:ext cx="2471740" cy="377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4414" y="3929066"/>
            <a:ext cx="3857652" cy="257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2857488" y="1428736"/>
          <a:ext cx="4572032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571472" y="3000372"/>
            <a:ext cx="728667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GB" sz="2000" dirty="0" smtClean="0">
                <a:latin typeface="+mn-lt"/>
                <a:cs typeface="+mn-cs"/>
              </a:rPr>
              <a:t>The launch of the 2nd Level Music School implicated a need of the </a:t>
            </a:r>
            <a:r>
              <a:rPr lang="en-GB" sz="2000" b="1" dirty="0" smtClean="0">
                <a:latin typeface="+mn-lt"/>
                <a:cs typeface="+mn-cs"/>
              </a:rPr>
              <a:t>school building enlargement</a:t>
            </a:r>
            <a:r>
              <a:rPr lang="en-GB" sz="2000" dirty="0" smtClean="0">
                <a:latin typeface="+mn-lt"/>
                <a:cs typeface="+mn-cs"/>
              </a:rPr>
              <a:t>. </a:t>
            </a:r>
          </a:p>
        </p:txBody>
      </p:sp>
      <p:sp>
        <p:nvSpPr>
          <p:cNvPr id="15" name="Podtytuł 2"/>
          <p:cNvSpPr txBox="1">
            <a:spLocks/>
          </p:cNvSpPr>
          <p:nvPr/>
        </p:nvSpPr>
        <p:spPr bwMode="auto">
          <a:xfrm>
            <a:off x="1214414" y="2071678"/>
            <a:ext cx="692948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000" dirty="0" smtClean="0">
                <a:latin typeface="+mn-lt"/>
                <a:cs typeface="+mn-cs"/>
              </a:rPr>
              <a:t>The </a:t>
            </a:r>
            <a:r>
              <a:rPr lang="en-GB" sz="2000" b="1" dirty="0" smtClean="0">
                <a:latin typeface="+mn-lt"/>
                <a:cs typeface="+mn-cs"/>
              </a:rPr>
              <a:t>Music School of the 2nd level </a:t>
            </a:r>
            <a:r>
              <a:rPr lang="en-GB" sz="2000" dirty="0" smtClean="0">
                <a:latin typeface="+mn-lt"/>
                <a:cs typeface="+mn-cs"/>
              </a:rPr>
              <a:t>(a secondary music school) was established in 2008 </a:t>
            </a:r>
          </a:p>
          <a:p>
            <a:pPr algn="ctr" eaLnBrk="0" hangingPunct="0">
              <a:spcBef>
                <a:spcPct val="20000"/>
              </a:spcBef>
            </a:pPr>
            <a:r>
              <a:rPr lang="en-GB" sz="2000" dirty="0" smtClean="0">
                <a:latin typeface="+mn-lt"/>
                <a:cs typeface="+mn-cs"/>
              </a:rPr>
              <a:t>.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2066" y="4143380"/>
            <a:ext cx="336206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Podtytuł 2"/>
          <p:cNvSpPr>
            <a:spLocks noGrp="1"/>
          </p:cNvSpPr>
          <p:nvPr>
            <p:ph type="subTitle" idx="1"/>
          </p:nvPr>
        </p:nvSpPr>
        <p:spPr>
          <a:xfrm>
            <a:off x="642910" y="4429132"/>
            <a:ext cx="4000528" cy="1500198"/>
          </a:xfrm>
        </p:spPr>
        <p:txBody>
          <a:bodyPr/>
          <a:lstStyle/>
          <a:p>
            <a:r>
              <a:rPr lang="en-GB" sz="2000" dirty="0" smtClean="0">
                <a:solidFill>
                  <a:schemeClr val="tx1"/>
                </a:solidFill>
              </a:rPr>
              <a:t> In 2012 funds</a:t>
            </a:r>
            <a:r>
              <a:rPr lang="en-GB" sz="2000" b="1" dirty="0" smtClean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obtained from a</a:t>
            </a:r>
            <a:r>
              <a:rPr lang="pl-PL" sz="2000" dirty="0" smtClean="0">
                <a:solidFill>
                  <a:schemeClr val="tx1"/>
                </a:solidFill>
              </a:rPr>
              <a:t>n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b="1" dirty="0" smtClean="0">
                <a:solidFill>
                  <a:schemeClr val="tx1"/>
                </a:solidFill>
              </a:rPr>
              <a:t>European Community Operational Programme </a:t>
            </a:r>
            <a:r>
              <a:rPr lang="en-GB" sz="2000" dirty="0" smtClean="0">
                <a:solidFill>
                  <a:schemeClr val="tx1"/>
                </a:solidFill>
              </a:rPr>
              <a:t>enabled the building expansion works. 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tytuł 2"/>
          <p:cNvSpPr>
            <a:spLocks noGrp="1"/>
          </p:cNvSpPr>
          <p:nvPr>
            <p:ph type="subTitle" idx="1"/>
          </p:nvPr>
        </p:nvSpPr>
        <p:spPr>
          <a:xfrm>
            <a:off x="571472" y="2000240"/>
            <a:ext cx="4286280" cy="1500198"/>
          </a:xfrm>
        </p:spPr>
        <p:txBody>
          <a:bodyPr/>
          <a:lstStyle/>
          <a:p>
            <a:r>
              <a:rPr lang="en-GB" sz="2000" dirty="0" smtClean="0">
                <a:solidFill>
                  <a:schemeClr val="tx1"/>
                </a:solidFill>
              </a:rPr>
              <a:t>The new, 4 floor high section of the school building, finished </a:t>
            </a:r>
            <a:r>
              <a:rPr lang="en-GB" sz="2000" b="1" dirty="0" smtClean="0">
                <a:solidFill>
                  <a:schemeClr val="tx1"/>
                </a:solidFill>
              </a:rPr>
              <a:t>in 2014,</a:t>
            </a:r>
            <a:r>
              <a:rPr lang="en-GB" sz="2000" dirty="0" smtClean="0">
                <a:solidFill>
                  <a:schemeClr val="tx1"/>
                </a:solidFill>
              </a:rPr>
              <a:t> added 21 class rooms, as well as a new concert hall able to seat 137 persons. 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3214678" y="1428736"/>
          <a:ext cx="3143272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Podtytuł 2"/>
          <p:cNvSpPr txBox="1">
            <a:spLocks/>
          </p:cNvSpPr>
          <p:nvPr/>
        </p:nvSpPr>
        <p:spPr bwMode="auto">
          <a:xfrm>
            <a:off x="5429256" y="4286256"/>
            <a:ext cx="357190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building has</a:t>
            </a:r>
            <a:r>
              <a:rPr kumimoji="0" lang="en-GB" sz="20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been made friendly </a:t>
            </a:r>
            <a:r>
              <a:rPr kumimoji="0" lang="en-GB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disabled persons</a:t>
            </a:r>
            <a:endParaRPr kumimoji="0" lang="en-GB" sz="20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3500438"/>
            <a:ext cx="52959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72198" y="5143512"/>
            <a:ext cx="21526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43570" y="1939800"/>
            <a:ext cx="3071834" cy="2036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tytuł 2"/>
          <p:cNvSpPr>
            <a:spLocks noGrp="1"/>
          </p:cNvSpPr>
          <p:nvPr>
            <p:ph type="subTitle" idx="1"/>
          </p:nvPr>
        </p:nvSpPr>
        <p:spPr>
          <a:xfrm>
            <a:off x="357158" y="2071678"/>
            <a:ext cx="4214842" cy="1357322"/>
          </a:xfrm>
        </p:spPr>
        <p:txBody>
          <a:bodyPr/>
          <a:lstStyle/>
          <a:p>
            <a:r>
              <a:rPr lang="en-GB" sz="2000" dirty="0" smtClean="0">
                <a:solidFill>
                  <a:schemeClr val="tx1"/>
                </a:solidFill>
              </a:rPr>
              <a:t>In the recent years, thanks to the European funds, the school has bought </a:t>
            </a:r>
            <a:br>
              <a:rPr lang="en-GB" sz="2000" dirty="0" smtClean="0">
                <a:solidFill>
                  <a:schemeClr val="tx1"/>
                </a:solidFill>
              </a:rPr>
            </a:br>
            <a:r>
              <a:rPr lang="en-GB" sz="2000" dirty="0" smtClean="0">
                <a:solidFill>
                  <a:schemeClr val="tx1"/>
                </a:solidFill>
              </a:rPr>
              <a:t>a number of new musical instruments, including the historical ones.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3214678" y="1428736"/>
          <a:ext cx="3143272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3614758"/>
            <a:ext cx="4876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14942" y="2000240"/>
            <a:ext cx="3657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14942" y="4286256"/>
            <a:ext cx="3657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1142976" y="1785926"/>
          <a:ext cx="3143272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86380" y="1643050"/>
            <a:ext cx="3657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86380" y="4214818"/>
            <a:ext cx="3657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2844" y="2643182"/>
            <a:ext cx="508003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3214678" y="1285860"/>
          <a:ext cx="3143272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642910" y="1714488"/>
          <a:ext cx="357190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Podtytuł 2"/>
          <p:cNvSpPr>
            <a:spLocks noGrp="1"/>
          </p:cNvSpPr>
          <p:nvPr>
            <p:ph type="subTitle" idx="1"/>
          </p:nvPr>
        </p:nvSpPr>
        <p:spPr>
          <a:xfrm>
            <a:off x="571472" y="2571744"/>
            <a:ext cx="3786214" cy="1071570"/>
          </a:xfrm>
        </p:spPr>
        <p:txBody>
          <a:bodyPr/>
          <a:lstStyle/>
          <a:p>
            <a:r>
              <a:rPr lang="en-GB" sz="2000" dirty="0" smtClean="0">
                <a:solidFill>
                  <a:schemeClr val="tx1"/>
                </a:solidFill>
              </a:rPr>
              <a:t>The school has acquired a number of replica instruments for the performance of early music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4000504"/>
            <a:ext cx="419102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4875" y="4000504"/>
            <a:ext cx="419102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14876" y="1357298"/>
            <a:ext cx="4165603" cy="2343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tytuł 2"/>
          <p:cNvSpPr>
            <a:spLocks noGrp="1"/>
          </p:cNvSpPr>
          <p:nvPr>
            <p:ph type="subTitle" idx="1"/>
          </p:nvPr>
        </p:nvSpPr>
        <p:spPr>
          <a:xfrm>
            <a:off x="571472" y="1857364"/>
            <a:ext cx="4929222" cy="228601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schemeClr val="tx1"/>
                </a:solidFill>
              </a:rPr>
              <a:t>The</a:t>
            </a:r>
            <a:r>
              <a:rPr lang="pl-PL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</a:rPr>
              <a:t>secondary</a:t>
            </a:r>
            <a:r>
              <a:rPr lang="pl-PL" sz="2000" dirty="0" smtClean="0">
                <a:solidFill>
                  <a:schemeClr val="tx1"/>
                </a:solidFill>
              </a:rPr>
              <a:t> </a:t>
            </a:r>
            <a:r>
              <a:rPr lang="pl-PL" sz="2000" dirty="0" err="1" smtClean="0">
                <a:solidFill>
                  <a:schemeClr val="tx1"/>
                </a:solidFill>
              </a:rPr>
              <a:t>sch</a:t>
            </a:r>
            <a:r>
              <a:rPr lang="en-GB" sz="2000" dirty="0" err="1" smtClean="0">
                <a:solidFill>
                  <a:schemeClr val="tx1"/>
                </a:solidFill>
              </a:rPr>
              <a:t>ool</a:t>
            </a:r>
            <a:r>
              <a:rPr lang="en-GB" sz="2000" dirty="0" smtClean="0">
                <a:solidFill>
                  <a:schemeClr val="tx1"/>
                </a:solidFill>
              </a:rPr>
              <a:t> of music offers </a:t>
            </a:r>
            <a:r>
              <a:rPr lang="pl-PL" sz="2000" dirty="0" smtClean="0">
                <a:solidFill>
                  <a:schemeClr val="tx1"/>
                </a:solidFill>
              </a:rPr>
              <a:t/>
            </a:r>
            <a:br>
              <a:rPr lang="pl-PL" sz="2000" dirty="0" smtClean="0">
                <a:solidFill>
                  <a:schemeClr val="tx1"/>
                </a:solidFill>
              </a:rPr>
            </a:br>
            <a:r>
              <a:rPr lang="en-GB" sz="2000" dirty="0" smtClean="0">
                <a:solidFill>
                  <a:schemeClr val="tx1"/>
                </a:solidFill>
              </a:rPr>
              <a:t>new specializations: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schemeClr val="tx1"/>
                </a:solidFill>
              </a:rPr>
              <a:t>- at </a:t>
            </a:r>
            <a:r>
              <a:rPr lang="en-GB" sz="2000" b="1" dirty="0" smtClean="0">
                <a:solidFill>
                  <a:schemeClr val="tx1"/>
                </a:solidFill>
              </a:rPr>
              <a:t>the </a:t>
            </a:r>
            <a:r>
              <a:rPr lang="en-GB" sz="2000" b="1" i="1" dirty="0" smtClean="0">
                <a:solidFill>
                  <a:schemeClr val="tx1"/>
                </a:solidFill>
              </a:rPr>
              <a:t>Instrumental Department:</a:t>
            </a:r>
            <a:r>
              <a:rPr lang="en-GB" sz="2000" dirty="0" smtClean="0">
                <a:solidFill>
                  <a:schemeClr val="tx1"/>
                </a:solidFill>
              </a:rPr>
              <a:t> 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  Early music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Jazz and pop music </a:t>
            </a:r>
            <a:endParaRPr lang="pl-PL" sz="20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10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>
                <a:solidFill>
                  <a:schemeClr val="tx1"/>
                </a:solidFill>
              </a:rPr>
              <a:t>- at the </a:t>
            </a:r>
            <a:r>
              <a:rPr lang="en-GB" sz="2000" b="1" i="1" dirty="0" smtClean="0">
                <a:solidFill>
                  <a:schemeClr val="tx1"/>
                </a:solidFill>
              </a:rPr>
              <a:t>Vocal Department: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 Jazz and pop music</a:t>
            </a:r>
            <a:endParaRPr lang="en-GB" sz="2000" b="1" i="1" dirty="0">
              <a:solidFill>
                <a:schemeClr val="tx1"/>
              </a:solidFill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2500298" y="1428736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57290" y="4301302"/>
            <a:ext cx="3571900" cy="2270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5074" y="4286256"/>
            <a:ext cx="1500198" cy="226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00694" y="2000240"/>
            <a:ext cx="281315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tytuł 2"/>
          <p:cNvSpPr>
            <a:spLocks noGrp="1"/>
          </p:cNvSpPr>
          <p:nvPr>
            <p:ph type="subTitle" idx="1"/>
          </p:nvPr>
        </p:nvSpPr>
        <p:spPr>
          <a:xfrm>
            <a:off x="285720" y="2000240"/>
            <a:ext cx="5072098" cy="121444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 teaching possible thanks to new instruments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optional</a:t>
            </a:r>
            <a:r>
              <a:rPr lang="en-GB" sz="2000" dirty="0" smtClean="0">
                <a:solidFill>
                  <a:schemeClr val="tx1"/>
                </a:solidFill>
              </a:rPr>
              <a:t> courses 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GB" sz="1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2500298" y="1428736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58" y="3786190"/>
            <a:ext cx="4767210" cy="2686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29322" y="4929198"/>
            <a:ext cx="2714644" cy="1583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00760" y="1928802"/>
            <a:ext cx="2643206" cy="26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2500298" y="1428736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Podtytuł 2"/>
          <p:cNvSpPr txBox="1">
            <a:spLocks/>
          </p:cNvSpPr>
          <p:nvPr/>
        </p:nvSpPr>
        <p:spPr bwMode="auto">
          <a:xfrm>
            <a:off x="285720" y="2000240"/>
            <a:ext cx="507209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Pieces of folk origin taught </a:t>
            </a:r>
            <a:r>
              <a:rPr kumimoji="0" lang="pl-PL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during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lessons of various instruments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Series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GB" sz="2000" dirty="0" smtClean="0">
                <a:latin typeface="+mn-lt"/>
                <a:cs typeface="+mn-cs"/>
              </a:rPr>
              <a:t>c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oncerts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dedicated to national music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7" y="2143116"/>
            <a:ext cx="2786081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3429000"/>
            <a:ext cx="4607751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2500298" y="1428736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Podtytuł 2"/>
          <p:cNvSpPr txBox="1">
            <a:spLocks/>
          </p:cNvSpPr>
          <p:nvPr/>
        </p:nvSpPr>
        <p:spPr bwMode="auto">
          <a:xfrm>
            <a:off x="428596" y="1857364"/>
            <a:ext cx="621510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GB" sz="2000" dirty="0" smtClean="0">
                <a:latin typeface="+mn-lt"/>
                <a:cs typeface="+mn-cs"/>
              </a:rPr>
              <a:t>thanks to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instruments bought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2017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eaLnBrk="0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  <a:cs typeface="+mn-cs"/>
              </a:rPr>
              <a:t>optional courses  </a:t>
            </a:r>
          </a:p>
          <a:p>
            <a:pPr eaLnBrk="0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  <a:cs typeface="+mn-cs"/>
              </a:rPr>
              <a:t>1 lesson a week including </a:t>
            </a:r>
            <a:r>
              <a:rPr lang="en-GB" sz="2000" dirty="0" smtClean="0">
                <a:latin typeface="+mn-lt"/>
                <a:cs typeface="+mn-cs"/>
              </a:rPr>
              <a:t>both</a:t>
            </a:r>
            <a:r>
              <a:rPr lang="pl-PL" sz="2000" dirty="0" smtClean="0">
                <a:latin typeface="+mn-lt"/>
                <a:cs typeface="+mn-cs"/>
              </a:rPr>
              <a:t> </a:t>
            </a:r>
            <a:r>
              <a:rPr lang="en-GB" sz="2000" dirty="0" smtClean="0">
                <a:latin typeface="+mn-lt"/>
                <a:cs typeface="+mn-cs"/>
              </a:rPr>
              <a:t>playing folk </a:t>
            </a:r>
            <a:r>
              <a:rPr lang="en-GB" sz="2000" dirty="0" smtClean="0">
                <a:latin typeface="+mn-lt"/>
                <a:cs typeface="+mn-cs"/>
              </a:rPr>
              <a:t>instruments and some theory </a:t>
            </a:r>
          </a:p>
          <a:p>
            <a:pPr lvl="0" eaLnBrk="0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  <a:cs typeface="+mn-cs"/>
              </a:rPr>
              <a:t>only one teacher </a:t>
            </a:r>
            <a:r>
              <a:rPr lang="en-GB" sz="2000" dirty="0" smtClean="0">
                <a:latin typeface="+mn-lt"/>
                <a:cs typeface="+mn-cs"/>
              </a:rPr>
              <a:t>in</a:t>
            </a:r>
            <a:r>
              <a:rPr lang="pl-PL" sz="2000" dirty="0" smtClean="0">
                <a:latin typeface="+mn-lt"/>
                <a:cs typeface="+mn-cs"/>
              </a:rPr>
              <a:t> </a:t>
            </a:r>
            <a:r>
              <a:rPr lang="pl-PL" sz="2000" dirty="0" err="1" smtClean="0">
                <a:latin typeface="+mn-lt"/>
                <a:cs typeface="+mn-cs"/>
              </a:rPr>
              <a:t>the</a:t>
            </a:r>
            <a:r>
              <a:rPr lang="en-GB" sz="2000" dirty="0" smtClean="0">
                <a:latin typeface="+mn-lt"/>
                <a:cs typeface="+mn-cs"/>
              </a:rPr>
              <a:t> </a:t>
            </a:r>
            <a:r>
              <a:rPr lang="en-GB" sz="2000" dirty="0" smtClean="0">
                <a:latin typeface="+mn-lt"/>
                <a:cs typeface="+mn-cs"/>
              </a:rPr>
              <a:t>school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3929066"/>
            <a:ext cx="1762137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43636" y="2857496"/>
            <a:ext cx="242889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Podtytuł 2"/>
          <p:cNvSpPr txBox="1">
            <a:spLocks/>
          </p:cNvSpPr>
          <p:nvPr/>
        </p:nvSpPr>
        <p:spPr bwMode="auto">
          <a:xfrm>
            <a:off x="2500298" y="3714752"/>
            <a:ext cx="342902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Now 4 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students 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altogether who</a:t>
            </a:r>
            <a:r>
              <a:rPr lang="en-GB" sz="2000" dirty="0" smtClean="0">
                <a:latin typeface="+mn-lt"/>
                <a:cs typeface="+mn-cs"/>
              </a:rPr>
              <a:t> </a:t>
            </a:r>
            <a:r>
              <a:rPr lang="en-GB" sz="2000" dirty="0" smtClean="0">
                <a:latin typeface="+mn-lt"/>
                <a:cs typeface="+mn-cs"/>
              </a:rPr>
              <a:t>learn to play</a:t>
            </a:r>
            <a:r>
              <a:rPr lang="en-GB" sz="2000" dirty="0" smtClean="0">
                <a:latin typeface="+mn-lt"/>
                <a:cs typeface="+mn-cs"/>
              </a:rPr>
              <a:t>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2000" dirty="0" err="1" smtClean="0">
                <a:latin typeface="+mn-lt"/>
                <a:cs typeface="+mn-cs"/>
              </a:rPr>
              <a:t>suka</a:t>
            </a:r>
            <a:r>
              <a:rPr lang="en-GB" sz="2000" dirty="0" smtClean="0">
                <a:latin typeface="+mn-lt"/>
                <a:cs typeface="+mn-cs"/>
              </a:rPr>
              <a:t> </a:t>
            </a:r>
            <a:r>
              <a:rPr lang="en-GB" sz="2000" dirty="0" err="1" smtClean="0">
                <a:latin typeface="+mn-lt"/>
                <a:cs typeface="+mn-cs"/>
              </a:rPr>
              <a:t>biłgorajska</a:t>
            </a:r>
            <a:endParaRPr lang="en-GB" sz="2000" dirty="0" smtClean="0">
              <a:latin typeface="+mn-lt"/>
              <a:cs typeface="+mn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2000" dirty="0" smtClean="0">
                <a:latin typeface="+mn-lt"/>
                <a:cs typeface="+mn-cs"/>
              </a:rPr>
              <a:t> </a:t>
            </a:r>
            <a:r>
              <a:rPr lang="en-GB" sz="2000" dirty="0" err="1" smtClean="0">
                <a:latin typeface="+mn-lt"/>
                <a:cs typeface="+mn-cs"/>
              </a:rPr>
              <a:t>fidel</a:t>
            </a:r>
            <a:r>
              <a:rPr lang="en-GB" sz="2000" dirty="0" smtClean="0">
                <a:latin typeface="+mn-lt"/>
                <a:cs typeface="+mn-cs"/>
              </a:rPr>
              <a:t> </a:t>
            </a:r>
            <a:r>
              <a:rPr lang="en-GB" sz="2000" dirty="0" err="1" smtClean="0">
                <a:latin typeface="+mn-lt"/>
                <a:cs typeface="+mn-cs"/>
              </a:rPr>
              <a:t>płocka</a:t>
            </a:r>
            <a:endParaRPr lang="en-GB" sz="2000" dirty="0" smtClean="0">
              <a:latin typeface="+mn-lt"/>
              <a:cs typeface="+mn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2000" dirty="0" smtClean="0">
                <a:latin typeface="+mn-lt"/>
                <a:cs typeface="+mn-cs"/>
              </a:rPr>
              <a:t> </a:t>
            </a:r>
            <a:r>
              <a:rPr lang="en-GB" sz="2000" dirty="0" err="1" smtClean="0">
                <a:latin typeface="+mn-lt"/>
                <a:cs typeface="+mn-cs"/>
              </a:rPr>
              <a:t>gadulka</a:t>
            </a:r>
            <a:endParaRPr lang="en-GB" sz="2000" dirty="0" smtClean="0">
              <a:latin typeface="+mn-lt"/>
              <a:cs typeface="+mn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86116" y="5572140"/>
            <a:ext cx="1753383" cy="989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2500298" y="1428736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Podtytuł 2"/>
          <p:cNvSpPr txBox="1">
            <a:spLocks/>
          </p:cNvSpPr>
          <p:nvPr/>
        </p:nvSpPr>
        <p:spPr bwMode="auto">
          <a:xfrm>
            <a:off x="214282" y="2071678"/>
            <a:ext cx="164307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Promotion</a:t>
            </a:r>
            <a:r>
              <a:rPr kumimoji="0" lang="pl-PL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pl-PL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</a:t>
            </a:r>
            <a:r>
              <a:rPr kumimoji="0" lang="pl-PL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instruments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konc_ludowa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2214546" y="1857364"/>
            <a:ext cx="6215106" cy="4661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2500298" y="1428736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Podtytuł 2"/>
          <p:cNvSpPr txBox="1">
            <a:spLocks/>
          </p:cNvSpPr>
          <p:nvPr/>
        </p:nvSpPr>
        <p:spPr bwMode="auto">
          <a:xfrm>
            <a:off x="285720" y="2000240"/>
            <a:ext cx="614366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Classes</a:t>
            </a:r>
            <a:r>
              <a:rPr lang="en-GB" sz="2000" dirty="0" smtClean="0">
                <a:latin typeface="+mn-lt"/>
                <a:cs typeface="+mn-cs"/>
              </a:rPr>
              <a:t> on </a:t>
            </a:r>
            <a:r>
              <a:rPr lang="en-GB" sz="2000" dirty="0" smtClean="0">
                <a:latin typeface="+mn-lt"/>
                <a:cs typeface="+mn-cs"/>
              </a:rPr>
              <a:t>stage</a:t>
            </a:r>
            <a:r>
              <a:rPr lang="pl-PL" sz="2000" dirty="0" smtClean="0">
                <a:latin typeface="+mn-lt"/>
                <a:cs typeface="+mn-cs"/>
              </a:rPr>
              <a:t> </a:t>
            </a:r>
            <a:r>
              <a:rPr lang="pl-PL" sz="2000" dirty="0" err="1" smtClean="0">
                <a:latin typeface="+mn-lt"/>
                <a:cs typeface="+mn-cs"/>
              </a:rPr>
              <a:t>choreography</a:t>
            </a:r>
            <a:r>
              <a:rPr lang="en-GB" sz="2000" dirty="0" smtClean="0">
                <a:latin typeface="+mn-lt"/>
                <a:cs typeface="+mn-cs"/>
              </a:rPr>
              <a:t> </a:t>
            </a:r>
            <a:r>
              <a:rPr lang="en-GB" sz="2000" dirty="0" smtClean="0">
                <a:latin typeface="+mn-lt"/>
                <a:cs typeface="+mn-cs"/>
              </a:rPr>
              <a:t>with professional </a:t>
            </a:r>
            <a:r>
              <a:rPr lang="en-GB" sz="2000" dirty="0" err="1" smtClean="0">
                <a:latin typeface="+mn-lt"/>
                <a:cs typeface="+mn-cs"/>
              </a:rPr>
              <a:t>actores</a:t>
            </a:r>
            <a:r>
              <a:rPr lang="en-GB" sz="2000" dirty="0" smtClean="0">
                <a:latin typeface="+mn-lt"/>
                <a:cs typeface="+mn-cs"/>
              </a:rPr>
              <a:t> </a:t>
            </a:r>
            <a:endParaRPr lang="en-GB" sz="2000" dirty="0" smtClean="0">
              <a:latin typeface="+mn-lt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000" dirty="0" smtClean="0">
                <a:latin typeface="+mn-lt"/>
                <a:cs typeface="+mn-cs"/>
              </a:rPr>
              <a:t>some students frequent ethnic music classes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000" dirty="0" smtClean="0">
                <a:latin typeface="+mn-lt"/>
                <a:cs typeface="+mn-cs"/>
              </a:rPr>
              <a:t> classes on </a:t>
            </a:r>
            <a:r>
              <a:rPr lang="pl-PL" sz="2000" dirty="0" err="1" smtClean="0">
                <a:latin typeface="+mn-lt"/>
                <a:cs typeface="+mn-cs"/>
              </a:rPr>
              <a:t>eu</a:t>
            </a:r>
            <a:r>
              <a:rPr lang="en-GB" sz="2000" dirty="0" err="1" smtClean="0">
                <a:latin typeface="+mn-lt"/>
                <a:cs typeface="+mn-cs"/>
              </a:rPr>
              <a:t>rhytmics</a:t>
            </a:r>
            <a:r>
              <a:rPr lang="en-GB" sz="2000" dirty="0" smtClean="0">
                <a:latin typeface="+mn-lt"/>
                <a:cs typeface="+mn-cs"/>
              </a:rPr>
              <a:t> including </a:t>
            </a:r>
            <a:r>
              <a:rPr lang="en-GB" sz="2000" dirty="0" err="1" smtClean="0">
                <a:latin typeface="+mn-lt"/>
                <a:cs typeface="+mn-cs"/>
              </a:rPr>
              <a:t>basi</a:t>
            </a:r>
            <a:r>
              <a:rPr lang="pl-PL" sz="2000" dirty="0" err="1" smtClean="0">
                <a:latin typeface="+mn-lt"/>
                <a:cs typeface="+mn-cs"/>
              </a:rPr>
              <a:t>cs</a:t>
            </a:r>
            <a:r>
              <a:rPr lang="en-GB" sz="2000" dirty="0" smtClean="0">
                <a:latin typeface="+mn-lt"/>
                <a:cs typeface="+mn-cs"/>
              </a:rPr>
              <a:t> of dances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 student is specialising in folk singing (additional classes out of the school)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2071678"/>
            <a:ext cx="2093055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4071942"/>
            <a:ext cx="3200411" cy="240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786" y="4357694"/>
            <a:ext cx="349914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3214678" y="1428736"/>
          <a:ext cx="3143272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1285852" y="1928802"/>
            <a:ext cx="678661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GB" sz="2000" dirty="0" smtClean="0">
                <a:latin typeface="+mn-lt"/>
              </a:rPr>
              <a:t>The still increasing staff is composed of well qualified teachers. Most of them are university pedagogues at the same time. </a:t>
            </a: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57290" y="2714620"/>
            <a:ext cx="668094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4143380"/>
            <a:ext cx="329813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Diagram 9"/>
          <p:cNvGraphicFramePr/>
          <p:nvPr/>
        </p:nvGraphicFramePr>
        <p:xfrm>
          <a:off x="3214678" y="1428736"/>
          <a:ext cx="3143272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357158" y="2643182"/>
            <a:ext cx="564360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20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+mn-lt"/>
              </a:rPr>
              <a:t> The International Competition of Contemporary Music for Children and Youths </a:t>
            </a:r>
            <a:r>
              <a:rPr lang="en-GB" sz="2000" b="1" dirty="0" smtClean="0">
                <a:latin typeface="+mn-lt"/>
              </a:rPr>
              <a:t>„SREBRNA SZYBKA” </a:t>
            </a:r>
          </a:p>
          <a:p>
            <a:endParaRPr lang="en-GB" sz="20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+mn-lt"/>
              </a:rPr>
              <a:t>  Cracow Competition of Young Talents </a:t>
            </a:r>
            <a:br>
              <a:rPr lang="en-GB" sz="2000" dirty="0" smtClean="0">
                <a:latin typeface="+mn-lt"/>
              </a:rPr>
            </a:br>
            <a:r>
              <a:rPr lang="en-GB" sz="2000" dirty="0" smtClean="0">
                <a:latin typeface="+mn-lt"/>
              </a:rPr>
              <a:t>promoting the achievements of the students </a:t>
            </a:r>
            <a:br>
              <a:rPr lang="en-GB" sz="2000" dirty="0" smtClean="0">
                <a:latin typeface="+mn-lt"/>
              </a:rPr>
            </a:br>
            <a:r>
              <a:rPr lang="en-GB" sz="2000" dirty="0" smtClean="0">
                <a:latin typeface="+mn-lt"/>
              </a:rPr>
              <a:t>playing string instruments</a:t>
            </a:r>
            <a:endParaRPr lang="pl-PL" sz="20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endParaRPr lang="pl-PL" sz="2000" dirty="0" smtClean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The</a:t>
            </a:r>
            <a:r>
              <a:rPr lang="pl-PL" sz="2000" dirty="0" smtClean="0">
                <a:latin typeface="+mn-lt"/>
              </a:rPr>
              <a:t> All-Poland Irena Kuźma </a:t>
            </a:r>
            <a:br>
              <a:rPr lang="pl-PL" sz="2000" dirty="0" smtClean="0">
                <a:latin typeface="+mn-lt"/>
              </a:rPr>
            </a:br>
            <a:r>
              <a:rPr lang="pl-PL" sz="2000" dirty="0" smtClean="0">
                <a:latin typeface="+mn-lt"/>
              </a:rPr>
              <a:t>Piano </a:t>
            </a:r>
            <a:r>
              <a:rPr lang="pl-PL" sz="2000" dirty="0" err="1" smtClean="0">
                <a:latin typeface="+mn-lt"/>
              </a:rPr>
              <a:t>Competition</a:t>
            </a:r>
            <a:r>
              <a:rPr lang="pl-PL" sz="2000" dirty="0" smtClean="0">
                <a:latin typeface="+mn-lt"/>
              </a:rPr>
              <a:t> „</a:t>
            </a:r>
            <a:r>
              <a:rPr lang="pl-PL" sz="2000" dirty="0" err="1" smtClean="0">
                <a:latin typeface="+mn-lt"/>
              </a:rPr>
              <a:t>Pianogranie</a:t>
            </a:r>
            <a:r>
              <a:rPr lang="pl-PL" sz="2000" dirty="0" smtClean="0">
                <a:latin typeface="+mn-lt"/>
              </a:rPr>
              <a:t>”</a:t>
            </a:r>
            <a:endParaRPr lang="en-GB" sz="2000" dirty="0" smtClean="0">
              <a:latin typeface="+mn-lt"/>
            </a:endParaRP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29322" y="2703475"/>
            <a:ext cx="2928958" cy="101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Podtytuł 2"/>
          <p:cNvSpPr txBox="1">
            <a:spLocks/>
          </p:cNvSpPr>
          <p:nvPr/>
        </p:nvSpPr>
        <p:spPr bwMode="auto">
          <a:xfrm>
            <a:off x="642910" y="2071678"/>
            <a:ext cx="800105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000" dirty="0" smtClean="0">
                <a:latin typeface="+mn-lt"/>
              </a:rPr>
              <a:t>The school is the organiser of a number of widely famous musical events, such as:</a:t>
            </a: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1857356" y="1428736"/>
          <a:ext cx="7000924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1000100" y="2428868"/>
            <a:ext cx="5000660" cy="37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000" dirty="0" smtClean="0">
                <a:latin typeface="+mn-lt"/>
              </a:rPr>
              <a:t>The main idea of the </a:t>
            </a:r>
            <a:r>
              <a:rPr lang="en-GB" sz="2000" b="1" dirty="0" smtClean="0">
                <a:latin typeface="+mn-lt"/>
              </a:rPr>
              <a:t>festival</a:t>
            </a:r>
            <a:r>
              <a:rPr lang="en-GB" sz="2000" dirty="0" smtClean="0">
                <a:latin typeface="+mn-lt"/>
              </a:rPr>
              <a:t> is to promote </a:t>
            </a:r>
            <a:r>
              <a:rPr lang="en-GB" sz="2000" b="1" dirty="0" smtClean="0">
                <a:latin typeface="+mn-lt"/>
              </a:rPr>
              <a:t>contemporary trends and techniques in composition and performance</a:t>
            </a:r>
            <a:r>
              <a:rPr lang="en-GB" sz="2000" dirty="0" smtClean="0">
                <a:latin typeface="+mn-lt"/>
              </a:rPr>
              <a:t> among learners and teachers of music schools.</a:t>
            </a:r>
          </a:p>
          <a:p>
            <a:pPr algn="ctr"/>
            <a:endParaRPr lang="en-GB" sz="2000" dirty="0" smtClean="0">
              <a:latin typeface="+mn-lt"/>
            </a:endParaRPr>
          </a:p>
          <a:p>
            <a:pPr algn="ctr"/>
            <a:r>
              <a:rPr lang="en-GB" sz="2000" dirty="0" smtClean="0">
                <a:latin typeface="+mn-lt"/>
              </a:rPr>
              <a:t>It is held </a:t>
            </a:r>
            <a:r>
              <a:rPr lang="en-GB" sz="2000" dirty="0" err="1" smtClean="0">
                <a:latin typeface="+mn-lt"/>
              </a:rPr>
              <a:t>biannualy</a:t>
            </a:r>
            <a:r>
              <a:rPr lang="en-GB" sz="2000" dirty="0" smtClean="0">
                <a:latin typeface="+mn-lt"/>
              </a:rPr>
              <a:t> and involves two </a:t>
            </a:r>
            <a:r>
              <a:rPr lang="en-GB" sz="2000" dirty="0" err="1" smtClean="0">
                <a:latin typeface="+mn-lt"/>
              </a:rPr>
              <a:t>subcompetitions</a:t>
            </a:r>
            <a:r>
              <a:rPr lang="en-GB" sz="2000" dirty="0" smtClean="0">
                <a:latin typeface="+mn-lt"/>
              </a:rPr>
              <a:t> -  </a:t>
            </a:r>
            <a:r>
              <a:rPr lang="en-GB" dirty="0" smtClean="0"/>
              <a:t>performance </a:t>
            </a:r>
            <a:r>
              <a:rPr lang="en-GB" sz="2000" dirty="0" smtClean="0">
                <a:latin typeface="+mn-lt"/>
              </a:rPr>
              <a:t>and </a:t>
            </a:r>
            <a:r>
              <a:rPr lang="en-GB" sz="2000" b="1" dirty="0" smtClean="0">
                <a:latin typeface="+mn-lt"/>
              </a:rPr>
              <a:t>composition</a:t>
            </a:r>
            <a:r>
              <a:rPr lang="en-GB" sz="2000" dirty="0" smtClean="0">
                <a:latin typeface="+mn-lt"/>
              </a:rPr>
              <a:t>, to complement the concert calendar in alternate years  </a:t>
            </a:r>
          </a:p>
          <a:p>
            <a:pPr algn="ctr"/>
            <a:endParaRPr lang="en-GB" sz="2000" dirty="0" smtClean="0">
              <a:latin typeface="+mn-lt"/>
            </a:endParaRPr>
          </a:p>
          <a:p>
            <a:pPr algn="ctr"/>
            <a:r>
              <a:rPr lang="en-GB" sz="2000" dirty="0" smtClean="0">
                <a:latin typeface="+mn-lt"/>
              </a:rPr>
              <a:t>The competitions are accompanied </a:t>
            </a:r>
            <a:br>
              <a:rPr lang="en-GB" sz="2000" dirty="0" smtClean="0">
                <a:latin typeface="+mn-lt"/>
              </a:rPr>
            </a:br>
            <a:r>
              <a:rPr lang="en-GB" sz="2000" dirty="0" smtClean="0">
                <a:latin typeface="+mn-lt"/>
              </a:rPr>
              <a:t>with educational events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5214950"/>
            <a:ext cx="1000132" cy="1401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3636" y="2461310"/>
            <a:ext cx="2754305" cy="182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43636" y="4572009"/>
            <a:ext cx="2806706" cy="185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2857488" y="1428736"/>
          <a:ext cx="4929222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571472" y="2071678"/>
            <a:ext cx="435771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GB" sz="2000" dirty="0" smtClean="0">
                <a:latin typeface="+mn-lt"/>
              </a:rPr>
              <a:t>Our school is one of the most important cultural institutions in the </a:t>
            </a:r>
            <a:r>
              <a:rPr lang="en-GB" sz="2000" dirty="0" err="1" smtClean="0">
                <a:latin typeface="+mn-lt"/>
              </a:rPr>
              <a:t>Podgórze</a:t>
            </a:r>
            <a:r>
              <a:rPr lang="en-GB" sz="2000" dirty="0" smtClean="0">
                <a:latin typeface="+mn-lt"/>
              </a:rPr>
              <a:t> quarter of the city. </a:t>
            </a:r>
            <a:endParaRPr lang="pl-PL" sz="2000" dirty="0" smtClean="0">
              <a:latin typeface="+mn-lt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GB" sz="2000" dirty="0" smtClean="0">
                <a:latin typeface="+mn-lt"/>
              </a:rPr>
              <a:t>The students often take part in </a:t>
            </a:r>
            <a:r>
              <a:rPr lang="en-GB" sz="2000" b="1" dirty="0" smtClean="0">
                <a:latin typeface="+mn-lt"/>
              </a:rPr>
              <a:t>occasional events</a:t>
            </a:r>
            <a:r>
              <a:rPr lang="en-GB" sz="2000" dirty="0" smtClean="0">
                <a:latin typeface="+mn-lt"/>
              </a:rPr>
              <a:t>, concerts and ceremonies. The school constantly </a:t>
            </a:r>
            <a:r>
              <a:rPr lang="en-GB" sz="2000" b="1" dirty="0" smtClean="0">
                <a:latin typeface="+mn-lt"/>
              </a:rPr>
              <a:t>cooperates with the Music Academy </a:t>
            </a:r>
            <a:r>
              <a:rPr lang="pl-PL" sz="2000" dirty="0" smtClean="0">
                <a:latin typeface="+mn-lt"/>
              </a:rPr>
              <a:t/>
            </a:r>
            <a:br>
              <a:rPr lang="pl-PL" sz="2000" dirty="0" smtClean="0">
                <a:latin typeface="+mn-lt"/>
              </a:rPr>
            </a:br>
            <a:r>
              <a:rPr lang="en-GB" sz="2000" dirty="0" smtClean="0">
                <a:latin typeface="+mn-lt"/>
              </a:rPr>
              <a:t>in Cracow. </a:t>
            </a:r>
            <a:endParaRPr lang="pl-PL" sz="2000" dirty="0" smtClean="0">
              <a:latin typeface="+mn-lt"/>
            </a:endParaRPr>
          </a:p>
          <a:p>
            <a:pPr algn="ctr" eaLnBrk="0" hangingPunct="0">
              <a:spcBef>
                <a:spcPct val="20000"/>
              </a:spcBef>
              <a:defRPr/>
            </a:pPr>
            <a:endParaRPr lang="pl-PL" sz="2000" dirty="0" smtClean="0">
              <a:latin typeface="+mn-lt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GB" sz="2000" dirty="0" smtClean="0">
                <a:latin typeface="+mn-lt"/>
              </a:rPr>
              <a:t>Also, it is constantly committed to </a:t>
            </a:r>
            <a:r>
              <a:rPr lang="en-GB" sz="2000" b="1" dirty="0" smtClean="0">
                <a:latin typeface="+mn-lt"/>
              </a:rPr>
              <a:t>international cooperation </a:t>
            </a:r>
            <a:r>
              <a:rPr lang="en-GB" sz="2000" dirty="0" smtClean="0">
                <a:latin typeface="+mn-lt"/>
              </a:rPr>
              <a:t>with various centres abroad. </a:t>
            </a:r>
            <a:endParaRPr lang="pl-PL" sz="2000" dirty="0" smtClean="0">
              <a:latin typeface="+mn-lt"/>
            </a:endParaRPr>
          </a:p>
          <a:p>
            <a:pPr algn="ctr" eaLnBrk="0" hangingPunct="0">
              <a:spcBef>
                <a:spcPct val="20000"/>
              </a:spcBef>
              <a:defRPr/>
            </a:pPr>
            <a:endParaRPr lang="pl-PL" sz="2000" dirty="0" smtClean="0">
              <a:latin typeface="+mn-lt"/>
            </a:endParaRPr>
          </a:p>
          <a:p>
            <a:pPr algn="ctr" eaLnBrk="0" hangingPunct="0">
              <a:spcBef>
                <a:spcPct val="20000"/>
              </a:spcBef>
              <a:defRPr/>
            </a:pPr>
            <a:endParaRPr lang="pl-PL" sz="2000" dirty="0" smtClean="0">
              <a:latin typeface="+mn-lt"/>
            </a:endParaRPr>
          </a:p>
          <a:p>
            <a:pPr algn="ctr" eaLnBrk="0" hangingPunct="0">
              <a:spcBef>
                <a:spcPct val="20000"/>
              </a:spcBef>
              <a:defRPr/>
            </a:pPr>
            <a:endParaRPr lang="en-GB" sz="2000" dirty="0" smtClean="0">
              <a:latin typeface="+mn-lt"/>
            </a:endParaRP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pic>
        <p:nvPicPr>
          <p:cNvPr id="15364" name="Picture 4" descr="https://lh3.googleusercontent.com/-e3JxdC_BCwY/VVMsTTSghII/AAAAAAAAI2M/vzlO9mjMWoY/s493/Foto%252520Nikon%25252033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76901" y="4429132"/>
            <a:ext cx="3124189" cy="2072232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51710" y="2057103"/>
            <a:ext cx="3149380" cy="2086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2143108" y="1428736"/>
          <a:ext cx="678661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142876" y="2000240"/>
            <a:ext cx="892971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GB" sz="2000" b="1" dirty="0" smtClean="0">
                <a:latin typeface="+mn-lt"/>
              </a:rPr>
              <a:t>October 2012 </a:t>
            </a:r>
            <a:r>
              <a:rPr lang="en-GB" sz="2000" dirty="0" smtClean="0">
                <a:latin typeface="+mn-lt"/>
              </a:rPr>
              <a:t>– a visit of students from a music school in Bamberg</a:t>
            </a:r>
            <a:r>
              <a:rPr lang="pl-PL" sz="2000" dirty="0" smtClean="0">
                <a:latin typeface="+mn-lt"/>
              </a:rPr>
              <a:t>, Germany</a:t>
            </a:r>
          </a:p>
          <a:p>
            <a:pPr algn="ctr" eaLnBrk="0" hangingPunct="0">
              <a:spcBef>
                <a:spcPct val="20000"/>
              </a:spcBef>
              <a:defRPr/>
            </a:pPr>
            <a:endParaRPr lang="en-GB" sz="2000" dirty="0" smtClean="0">
              <a:latin typeface="+mn-lt"/>
            </a:endParaRP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pic>
        <p:nvPicPr>
          <p:cNvPr id="1026" name="Picture 2" descr="https://lh3.googleusercontent.com/-vwOD_8e3snI/UJvzBo_BCOI/AAAAAAAAFnY/0aITidt1EE8/s720/DSC_000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7326" y="3500438"/>
            <a:ext cx="4313236" cy="2857520"/>
          </a:xfrm>
          <a:prstGeom prst="rect">
            <a:avLst/>
          </a:prstGeom>
          <a:noFill/>
        </p:spPr>
      </p:pic>
      <p:pic>
        <p:nvPicPr>
          <p:cNvPr id="1028" name="Picture 4" descr="https://lh3.googleusercontent.com/-UOAjPwFVusU/UJvzPsIKLTI/AAAAAAAAGTY/m9Q_TEpuJ08/s720/DSC_006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43438" y="3500438"/>
            <a:ext cx="4302453" cy="2850375"/>
          </a:xfrm>
          <a:prstGeom prst="rect">
            <a:avLst/>
          </a:prstGeom>
          <a:noFill/>
        </p:spPr>
      </p:pic>
      <p:sp>
        <p:nvSpPr>
          <p:cNvPr id="14" name="Podtytuł 2"/>
          <p:cNvSpPr txBox="1">
            <a:spLocks/>
          </p:cNvSpPr>
          <p:nvPr/>
        </p:nvSpPr>
        <p:spPr bwMode="auto">
          <a:xfrm>
            <a:off x="1500166" y="2428868"/>
            <a:ext cx="50720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</a:rPr>
              <a:t>  Joint concerts and orchestral workshops</a:t>
            </a: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</a:rPr>
              <a:t>  Learning about the Polish culture</a:t>
            </a:r>
          </a:p>
          <a:p>
            <a:pPr lvl="0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1928794" y="1357298"/>
          <a:ext cx="6858048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214282" y="1928802"/>
            <a:ext cx="600079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GB" sz="2000" b="1" dirty="0" smtClean="0">
                <a:latin typeface="+mn-lt"/>
              </a:rPr>
              <a:t>June 2013 </a:t>
            </a:r>
            <a:r>
              <a:rPr lang="en-GB" sz="2000" dirty="0" smtClean="0">
                <a:latin typeface="+mn-lt"/>
              </a:rPr>
              <a:t>– Our students’ visit in Bamberg, Germany</a:t>
            </a: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pic>
        <p:nvPicPr>
          <p:cNvPr id="39938" name="Picture 2" descr="https://lh3.googleusercontent.com/-LGoJRQkMCvI/UeO9ZgIukPI/AAAAAAAAF_w/v84J-KSaTmw/s640/DSCF462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76990" y="4750635"/>
            <a:ext cx="2524100" cy="1893075"/>
          </a:xfrm>
          <a:prstGeom prst="rect">
            <a:avLst/>
          </a:prstGeom>
          <a:noFill/>
        </p:spPr>
      </p:pic>
      <p:pic>
        <p:nvPicPr>
          <p:cNvPr id="39946" name="Picture 10" descr="https://lh3.googleusercontent.com/-9BdwbEZ380U/UePAenxVEqI/AAAAAAAAGGQ/VEj8kvzl3_Q/s640/DSCF523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5786" y="3429000"/>
            <a:ext cx="4333905" cy="3250429"/>
          </a:xfrm>
          <a:prstGeom prst="rect">
            <a:avLst/>
          </a:prstGeom>
          <a:noFill/>
        </p:spPr>
      </p:pic>
      <p:pic>
        <p:nvPicPr>
          <p:cNvPr id="39948" name="Picture 12" descr="https://lh3.googleusercontent.com/-Gij5HKzc8fw/UeO9fYsFT6I/AAAAAAAAF_4/0VFNHqDOUcg/s512/DSCF4626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43702" y="2000240"/>
            <a:ext cx="1821651" cy="2428868"/>
          </a:xfrm>
          <a:prstGeom prst="rect">
            <a:avLst/>
          </a:prstGeom>
          <a:noFill/>
        </p:spPr>
      </p:pic>
      <p:sp>
        <p:nvSpPr>
          <p:cNvPr id="14" name="Podtytuł 2"/>
          <p:cNvSpPr txBox="1">
            <a:spLocks/>
          </p:cNvSpPr>
          <p:nvPr/>
        </p:nvSpPr>
        <p:spPr bwMode="auto">
          <a:xfrm>
            <a:off x="642910" y="2285992"/>
            <a:ext cx="600079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</a:rPr>
              <a:t>  Joint chamber and orchestral concerts</a:t>
            </a: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</a:rPr>
              <a:t>  Workshop with Bamberg philharmonic musicians</a:t>
            </a: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</a:rPr>
              <a:t>   Visiting interesting places in Germany </a:t>
            </a:r>
          </a:p>
          <a:p>
            <a:pPr lvl="0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2857488" y="1428736"/>
          <a:ext cx="5643602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285720" y="1857364"/>
            <a:ext cx="528641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GB" sz="2000" b="1" dirty="0" smtClean="0">
                <a:latin typeface="+mn-lt"/>
              </a:rPr>
              <a:t>October 2014 </a:t>
            </a:r>
            <a:r>
              <a:rPr lang="en-GB" sz="2000" dirty="0" smtClean="0">
                <a:latin typeface="+mn-lt"/>
              </a:rPr>
              <a:t>– International Marimba Days </a:t>
            </a:r>
            <a:br>
              <a:rPr lang="en-GB" sz="2000" dirty="0" smtClean="0">
                <a:latin typeface="+mn-lt"/>
              </a:rPr>
            </a:br>
            <a:r>
              <a:rPr lang="en-GB" sz="2000" dirty="0" smtClean="0">
                <a:latin typeface="+mn-lt"/>
              </a:rPr>
              <a:t>in the </a:t>
            </a:r>
            <a:r>
              <a:rPr lang="en-GB" sz="2000" dirty="0" err="1" smtClean="0">
                <a:latin typeface="+mn-lt"/>
              </a:rPr>
              <a:t>Rutkowski</a:t>
            </a:r>
            <a:r>
              <a:rPr lang="en-GB" sz="2000" dirty="0" smtClean="0">
                <a:latin typeface="+mn-lt"/>
              </a:rPr>
              <a:t> School of Music in cooperation with a music school in Bamberg, Germany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GB" sz="2000" dirty="0" smtClean="0">
                <a:latin typeface="+mn-lt"/>
              </a:rPr>
              <a:t> </a:t>
            </a: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8956" y="2928934"/>
            <a:ext cx="4940300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57950" y="2071677"/>
            <a:ext cx="2000264" cy="4642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3214678" y="1428736"/>
          <a:ext cx="464347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428596" y="1857364"/>
            <a:ext cx="392909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GB" sz="2000" b="1" dirty="0" smtClean="0">
                <a:latin typeface="+mn-lt"/>
              </a:rPr>
              <a:t>March 2015 </a:t>
            </a:r>
            <a:r>
              <a:rPr lang="en-GB" sz="2000" dirty="0" smtClean="0">
                <a:latin typeface="+mn-lt"/>
              </a:rPr>
              <a:t>– International harp workshop and exhibition organised</a:t>
            </a:r>
            <a:r>
              <a:rPr lang="pl-PL" sz="2000" dirty="0" smtClean="0">
                <a:latin typeface="+mn-lt"/>
              </a:rPr>
              <a:t> </a:t>
            </a:r>
            <a:r>
              <a:rPr lang="en-GB" sz="2000" dirty="0" smtClean="0">
                <a:latin typeface="+mn-lt"/>
              </a:rPr>
              <a:t>in the </a:t>
            </a:r>
            <a:r>
              <a:rPr lang="en-GB" sz="2000" dirty="0" err="1" smtClean="0">
                <a:latin typeface="+mn-lt"/>
              </a:rPr>
              <a:t>Rutkowski</a:t>
            </a:r>
            <a:r>
              <a:rPr lang="en-GB" sz="2000" dirty="0" smtClean="0">
                <a:latin typeface="+mn-lt"/>
              </a:rPr>
              <a:t> School of Music</a:t>
            </a:r>
            <a:r>
              <a:rPr lang="pl-PL" sz="2000" dirty="0" smtClean="0">
                <a:latin typeface="+mn-lt"/>
              </a:rPr>
              <a:t> </a:t>
            </a:r>
            <a:r>
              <a:rPr lang="en-GB" sz="2000" dirty="0" smtClean="0">
                <a:latin typeface="+mn-lt"/>
              </a:rPr>
              <a:t>in cooperation with the CAMAC HARP company in France   </a:t>
            </a: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72" y="3647933"/>
            <a:ext cx="3643338" cy="2424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4876" y="1928802"/>
            <a:ext cx="414253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57950" y="4810147"/>
            <a:ext cx="2536033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Podtytuł 2"/>
          <p:cNvSpPr txBox="1">
            <a:spLocks/>
          </p:cNvSpPr>
          <p:nvPr/>
        </p:nvSpPr>
        <p:spPr bwMode="auto">
          <a:xfrm>
            <a:off x="357158" y="6215034"/>
            <a:ext cx="6000792" cy="50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l-PL" sz="2000" dirty="0" smtClean="0">
                <a:latin typeface="+mn-lt"/>
              </a:rPr>
              <a:t>  </a:t>
            </a:r>
            <a:r>
              <a:rPr lang="pl-PL" sz="2000" dirty="0" err="1" smtClean="0">
                <a:latin typeface="+mn-lt"/>
              </a:rPr>
              <a:t>Guests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from</a:t>
            </a:r>
            <a:r>
              <a:rPr lang="pl-PL" sz="2000" dirty="0" smtClean="0">
                <a:latin typeface="+mn-lt"/>
              </a:rPr>
              <a:t> France, </a:t>
            </a:r>
            <a:r>
              <a:rPr lang="pl-PL" sz="2000" dirty="0" err="1" smtClean="0">
                <a:latin typeface="+mn-lt"/>
              </a:rPr>
              <a:t>Swizerland</a:t>
            </a:r>
            <a:r>
              <a:rPr lang="pl-PL" sz="2000" dirty="0" smtClean="0">
                <a:latin typeface="+mn-lt"/>
              </a:rPr>
              <a:t>, </a:t>
            </a:r>
            <a:r>
              <a:rPr lang="pl-PL" sz="2000" dirty="0" err="1" smtClean="0">
                <a:latin typeface="+mn-lt"/>
              </a:rPr>
              <a:t>Lithuania</a:t>
            </a:r>
            <a:r>
              <a:rPr lang="pl-PL" sz="2000" dirty="0" smtClean="0">
                <a:latin typeface="+mn-lt"/>
              </a:rPr>
              <a:t>, Australia</a:t>
            </a:r>
          </a:p>
          <a:p>
            <a:pPr lvl="0" algn="ctr" eaLnBrk="0" hangingPunct="0">
              <a:spcBef>
                <a:spcPct val="20000"/>
              </a:spcBef>
              <a:defRPr/>
            </a:pPr>
            <a:endParaRPr lang="pl-PL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2357422" y="1285860"/>
          <a:ext cx="6143668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Primary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Music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428596" y="1928802"/>
            <a:ext cx="842968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GB" sz="2000" b="1" dirty="0" smtClean="0">
                <a:latin typeface="+mn-lt"/>
              </a:rPr>
              <a:t>June 2015 </a:t>
            </a:r>
            <a:r>
              <a:rPr lang="en-GB" sz="2000" dirty="0" smtClean="0">
                <a:latin typeface="+mn-lt"/>
              </a:rPr>
              <a:t>– our school was invited to take part in the international 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GB" sz="2000" b="1" dirty="0" smtClean="0">
                <a:latin typeface="+mn-lt"/>
              </a:rPr>
              <a:t>Educational Cooperation Conference </a:t>
            </a:r>
            <a:r>
              <a:rPr lang="en-GB" sz="2000" dirty="0" smtClean="0">
                <a:latin typeface="+mn-lt"/>
              </a:rPr>
              <a:t>in Ningbo - China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GB" sz="2000" dirty="0" smtClean="0">
                <a:latin typeface="+mn-lt"/>
              </a:rPr>
              <a:t>The Letter of Intention for Twin School Bonding between the Ningbo Foreign Affairs School and the </a:t>
            </a:r>
            <a:r>
              <a:rPr lang="en-GB" sz="2000" dirty="0" err="1" smtClean="0">
                <a:latin typeface="+mn-lt"/>
              </a:rPr>
              <a:t>Bronisław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Rutkowski</a:t>
            </a:r>
            <a:r>
              <a:rPr lang="en-GB" sz="2000" dirty="0" smtClean="0">
                <a:latin typeface="+mn-lt"/>
              </a:rPr>
              <a:t> School of Music was signed 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GB" sz="2000" dirty="0" smtClean="0">
                <a:latin typeface="+mn-lt"/>
              </a:rPr>
              <a:t> </a:t>
            </a: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8037" y="3500438"/>
            <a:ext cx="472978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43636" y="3857628"/>
            <a:ext cx="247900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1857356" y="1428736"/>
          <a:ext cx="6786610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-214346" y="2143116"/>
            <a:ext cx="650089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GB" sz="2000" b="1" dirty="0" smtClean="0">
                <a:latin typeface="+mn-lt"/>
              </a:rPr>
              <a:t>April 2016 </a:t>
            </a:r>
            <a:r>
              <a:rPr lang="en-GB" sz="2000" dirty="0" smtClean="0">
                <a:latin typeface="+mn-lt"/>
              </a:rPr>
              <a:t>– a visit of students from Budapest</a:t>
            </a:r>
          </a:p>
          <a:p>
            <a:pPr algn="ctr" eaLnBrk="0" hangingPunct="0">
              <a:spcBef>
                <a:spcPct val="20000"/>
              </a:spcBef>
              <a:defRPr/>
            </a:pPr>
            <a:endParaRPr lang="en-GB" sz="2000" dirty="0" smtClean="0">
              <a:latin typeface="+mn-lt"/>
            </a:endParaRP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sp>
        <p:nvSpPr>
          <p:cNvPr id="14" name="Podtytuł 2"/>
          <p:cNvSpPr txBox="1">
            <a:spLocks/>
          </p:cNvSpPr>
          <p:nvPr/>
        </p:nvSpPr>
        <p:spPr bwMode="auto">
          <a:xfrm>
            <a:off x="428596" y="2714620"/>
            <a:ext cx="607223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</a:rPr>
              <a:t>  Concert of the orchestra from Budapest in our school</a:t>
            </a: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</a:rPr>
              <a:t>  Students meetings</a:t>
            </a:r>
            <a:endParaRPr lang="en-GB" sz="2000" dirty="0">
              <a:latin typeface="+mn-lt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3786190"/>
            <a:ext cx="4255661" cy="2535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628" y="3786190"/>
            <a:ext cx="3825875" cy="253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15140" y="2071678"/>
            <a:ext cx="2127250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1928794" y="1357298"/>
          <a:ext cx="6858048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214282" y="2071678"/>
            <a:ext cx="600079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GB" sz="2000" b="1" dirty="0" smtClean="0">
                <a:latin typeface="+mn-lt"/>
              </a:rPr>
              <a:t>June 2016 </a:t>
            </a:r>
            <a:r>
              <a:rPr lang="en-GB" sz="2000" dirty="0" smtClean="0">
                <a:latin typeface="+mn-lt"/>
              </a:rPr>
              <a:t>– Our students’ visit in Budapest, Hungary</a:t>
            </a: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sp>
        <p:nvSpPr>
          <p:cNvPr id="14" name="Podtytuł 2"/>
          <p:cNvSpPr txBox="1">
            <a:spLocks/>
          </p:cNvSpPr>
          <p:nvPr/>
        </p:nvSpPr>
        <p:spPr bwMode="auto">
          <a:xfrm>
            <a:off x="642910" y="2500306"/>
            <a:ext cx="600079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</a:rPr>
              <a:t>   Common workshops</a:t>
            </a: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</a:rPr>
              <a:t>   Joint orchestral concerts</a:t>
            </a: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latin typeface="+mn-lt"/>
              </a:rPr>
              <a:t>   Visiting Budapest </a:t>
            </a:r>
          </a:p>
          <a:p>
            <a:pPr lvl="0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3850165"/>
            <a:ext cx="4000528" cy="2650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61688" y="2143116"/>
            <a:ext cx="2258457" cy="1496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06033" y="3857628"/>
            <a:ext cx="399010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1928794" y="1285860"/>
          <a:ext cx="6929486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141396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500034" y="1928802"/>
            <a:ext cx="835824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pl-PL" sz="2000" b="1" dirty="0" smtClean="0">
                <a:latin typeface="+mn-lt"/>
              </a:rPr>
              <a:t>In August</a:t>
            </a:r>
            <a:r>
              <a:rPr lang="en-GB" sz="2000" b="1" dirty="0" smtClean="0">
                <a:latin typeface="+mn-lt"/>
              </a:rPr>
              <a:t> 201</a:t>
            </a:r>
            <a:r>
              <a:rPr lang="pl-PL" sz="2000" b="1" dirty="0" smtClean="0">
                <a:latin typeface="+mn-lt"/>
              </a:rPr>
              <a:t>7</a:t>
            </a:r>
            <a:r>
              <a:rPr lang="en-GB" sz="2000" b="1" dirty="0" smtClean="0">
                <a:latin typeface="+mn-lt"/>
              </a:rPr>
              <a:t> </a:t>
            </a:r>
            <a:r>
              <a:rPr lang="en-GB" sz="2000" dirty="0" smtClean="0">
                <a:latin typeface="+mn-lt"/>
              </a:rPr>
              <a:t>– </a:t>
            </a:r>
            <a:r>
              <a:rPr lang="pl-PL" sz="2000" dirty="0" err="1" smtClean="0">
                <a:latin typeface="+mn-lt"/>
              </a:rPr>
              <a:t>Our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school</a:t>
            </a:r>
            <a:r>
              <a:rPr lang="pl-PL" sz="2000" dirty="0" smtClean="0">
                <a:latin typeface="+mn-lt"/>
              </a:rPr>
              <a:t> won a grant </a:t>
            </a:r>
            <a:r>
              <a:rPr lang="pl-PL" sz="2000" dirty="0" err="1" smtClean="0">
                <a:latin typeface="+mn-lt"/>
              </a:rPr>
              <a:t>from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the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b="1" dirty="0" smtClean="0">
                <a:latin typeface="+mn-lt"/>
              </a:rPr>
              <a:t>Erasmus+</a:t>
            </a:r>
            <a:r>
              <a:rPr lang="pl-PL" sz="2000" dirty="0" smtClean="0">
                <a:latin typeface="+mn-lt"/>
              </a:rPr>
              <a:t> EU </a:t>
            </a:r>
            <a:r>
              <a:rPr lang="pl-PL" sz="2000" dirty="0" err="1" smtClean="0">
                <a:latin typeface="+mn-lt"/>
              </a:rPr>
              <a:t>programme</a:t>
            </a:r>
            <a:r>
              <a:rPr lang="pl-PL" sz="2000" dirty="0" smtClean="0">
                <a:latin typeface="+mn-lt"/>
              </a:rPr>
              <a:t> for </a:t>
            </a:r>
            <a:r>
              <a:rPr lang="pl-PL" sz="2000" dirty="0" err="1" smtClean="0">
                <a:latin typeface="+mn-lt"/>
              </a:rPr>
              <a:t>the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following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project</a:t>
            </a:r>
            <a:r>
              <a:rPr lang="pl-PL" sz="2000" dirty="0" smtClean="0">
                <a:latin typeface="+mn-lt"/>
              </a:rPr>
              <a:t> (</a:t>
            </a:r>
            <a:r>
              <a:rPr lang="pl-PL" sz="2000" dirty="0" err="1" smtClean="0">
                <a:latin typeface="+mn-lt"/>
              </a:rPr>
              <a:t>November</a:t>
            </a:r>
            <a:r>
              <a:rPr lang="pl-PL" sz="2000" dirty="0" smtClean="0">
                <a:latin typeface="+mn-lt"/>
              </a:rPr>
              <a:t> 2017 – </a:t>
            </a:r>
            <a:r>
              <a:rPr lang="pl-PL" sz="2000" dirty="0" err="1" smtClean="0">
                <a:latin typeface="+mn-lt"/>
              </a:rPr>
              <a:t>November</a:t>
            </a:r>
            <a:r>
              <a:rPr lang="pl-PL" sz="2000" dirty="0" smtClean="0">
                <a:latin typeface="+mn-lt"/>
              </a:rPr>
              <a:t> 2019):</a:t>
            </a:r>
            <a:endParaRPr lang="en-GB" sz="2000" dirty="0" smtClean="0">
              <a:latin typeface="+mn-lt"/>
            </a:endParaRP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98" y="5929330"/>
            <a:ext cx="2786082" cy="70633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5786" y="2714620"/>
            <a:ext cx="7715250" cy="7810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15" name="Podtytuł 2"/>
          <p:cNvSpPr txBox="1">
            <a:spLocks/>
          </p:cNvSpPr>
          <p:nvPr/>
        </p:nvSpPr>
        <p:spPr bwMode="auto">
          <a:xfrm>
            <a:off x="500034" y="3714752"/>
            <a:ext cx="821537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pl-PL" sz="2000" b="1" dirty="0" err="1" smtClean="0">
                <a:latin typeface="+mn-lt"/>
              </a:rPr>
              <a:t>Our</a:t>
            </a:r>
            <a:r>
              <a:rPr lang="pl-PL" sz="2000" b="1" dirty="0" smtClean="0">
                <a:latin typeface="+mn-lt"/>
              </a:rPr>
              <a:t> partners: </a:t>
            </a:r>
            <a:r>
              <a:rPr lang="en-GB" sz="2000" b="1" dirty="0" smtClean="0">
                <a:latin typeface="+mn-lt"/>
              </a:rPr>
              <a:t>  </a:t>
            </a:r>
            <a:endParaRPr lang="pl-PL" sz="2000" b="1" dirty="0" smtClean="0">
              <a:latin typeface="+mn-lt"/>
            </a:endParaRP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l-PL" sz="2000" dirty="0" smtClean="0">
                <a:latin typeface="+mn-lt"/>
              </a:rPr>
              <a:t>  </a:t>
            </a:r>
            <a:r>
              <a:rPr lang="en-GB" sz="2000" dirty="0" smtClean="0">
                <a:latin typeface="+mn-lt"/>
              </a:rPr>
              <a:t>"Professor </a:t>
            </a:r>
            <a:r>
              <a:rPr lang="en-GB" sz="2000" dirty="0" err="1" smtClean="0">
                <a:latin typeface="+mn-lt"/>
              </a:rPr>
              <a:t>Pancho</a:t>
            </a:r>
            <a:r>
              <a:rPr lang="pl-PL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Vladigerov</a:t>
            </a:r>
            <a:r>
              <a:rPr lang="en-GB" sz="2000" dirty="0" smtClean="0">
                <a:latin typeface="+mn-lt"/>
              </a:rPr>
              <a:t>" National school for Musical and Performing arts in </a:t>
            </a:r>
            <a:r>
              <a:rPr lang="en-GB" sz="2000" dirty="0" err="1" smtClean="0">
                <a:latin typeface="+mn-lt"/>
              </a:rPr>
              <a:t>Burgas</a:t>
            </a:r>
            <a:r>
              <a:rPr lang="pl-PL" sz="2000" dirty="0" smtClean="0">
                <a:latin typeface="+mn-lt"/>
              </a:rPr>
              <a:t>, </a:t>
            </a:r>
            <a:r>
              <a:rPr lang="pl-PL" sz="2000" b="1" dirty="0" err="1" smtClean="0">
                <a:latin typeface="+mn-lt"/>
              </a:rPr>
              <a:t>Bulgaria</a:t>
            </a:r>
            <a:endParaRPr lang="en-GB" sz="2000" b="1" dirty="0" smtClean="0">
              <a:latin typeface="+mn-lt"/>
            </a:endParaRP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err="1" smtClean="0">
                <a:latin typeface="+mn-lt"/>
              </a:rPr>
              <a:t>György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Kroó</a:t>
            </a:r>
            <a:r>
              <a:rPr lang="en-GB" sz="2000" dirty="0" smtClean="0">
                <a:latin typeface="+mn-lt"/>
              </a:rPr>
              <a:t> Music and Fine Arts School in Budapest</a:t>
            </a:r>
            <a:r>
              <a:rPr lang="pl-PL" sz="2000" dirty="0" smtClean="0">
                <a:latin typeface="+mn-lt"/>
              </a:rPr>
              <a:t>, </a:t>
            </a:r>
            <a:r>
              <a:rPr lang="pl-PL" sz="2000" b="1" dirty="0" err="1" smtClean="0">
                <a:latin typeface="+mn-lt"/>
              </a:rPr>
              <a:t>Hungary</a:t>
            </a:r>
            <a:endParaRPr lang="pl-PL" sz="2000" b="1" dirty="0" smtClean="0">
              <a:latin typeface="+mn-lt"/>
            </a:endParaRP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l-PL" sz="2000" dirty="0" err="1" smtClean="0">
                <a:latin typeface="+mn-lt"/>
              </a:rPr>
              <a:t>sound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engineers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from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the</a:t>
            </a:r>
            <a:r>
              <a:rPr lang="pl-PL" sz="2000" dirty="0" smtClean="0">
                <a:latin typeface="+mn-lt"/>
              </a:rPr>
              <a:t> </a:t>
            </a:r>
            <a:r>
              <a:rPr lang="en-GB" sz="2000" dirty="0" smtClean="0">
                <a:latin typeface="+mn-lt"/>
              </a:rPr>
              <a:t>Technical College at the Special School-Education</a:t>
            </a:r>
            <a:r>
              <a:rPr lang="pl-PL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Center</a:t>
            </a:r>
            <a:r>
              <a:rPr lang="en-GB" sz="2000" dirty="0" smtClean="0">
                <a:latin typeface="+mn-lt"/>
              </a:rPr>
              <a:t> for Blind Students in </a:t>
            </a:r>
            <a:r>
              <a:rPr lang="en-GB" sz="2000" dirty="0" err="1" smtClean="0">
                <a:latin typeface="+mn-lt"/>
              </a:rPr>
              <a:t>Kraków</a:t>
            </a:r>
            <a:r>
              <a:rPr lang="pl-PL" sz="2000" dirty="0" smtClean="0">
                <a:latin typeface="+mn-lt"/>
              </a:rPr>
              <a:t>, </a:t>
            </a:r>
            <a:r>
              <a:rPr lang="pl-PL" sz="2000" b="1" dirty="0" smtClean="0">
                <a:latin typeface="+mn-lt"/>
              </a:rPr>
              <a:t>Poland</a:t>
            </a:r>
            <a:endParaRPr lang="en-GB" sz="2000" b="1" dirty="0" smtClean="0">
              <a:latin typeface="+mn-lt"/>
            </a:endParaRPr>
          </a:p>
          <a:p>
            <a:pPr lvl="0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596" y="6072206"/>
            <a:ext cx="4246728" cy="3785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1928794" y="1285860"/>
          <a:ext cx="6858048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141396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428596" y="2786058"/>
            <a:ext cx="835824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GB" sz="2000" dirty="0" smtClean="0"/>
              <a:t>Blended mobility of learners.  Three meetings planned:  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GB" sz="2000" dirty="0" smtClean="0"/>
              <a:t>Budapest </a:t>
            </a:r>
            <a:r>
              <a:rPr lang="pl-PL" sz="2000" dirty="0" smtClean="0"/>
              <a:t> </a:t>
            </a:r>
            <a:r>
              <a:rPr lang="en-GB" sz="2000" dirty="0" smtClean="0"/>
              <a:t>– 2018      </a:t>
            </a:r>
            <a:r>
              <a:rPr lang="en-GB" sz="2000" dirty="0" err="1" smtClean="0"/>
              <a:t>Burgas</a:t>
            </a:r>
            <a:r>
              <a:rPr lang="en-GB" sz="2000" dirty="0" smtClean="0"/>
              <a:t> – 2018      </a:t>
            </a:r>
            <a:r>
              <a:rPr lang="en-GB" sz="2000" dirty="0" err="1" smtClean="0"/>
              <a:t>Kraków</a:t>
            </a:r>
            <a:r>
              <a:rPr lang="en-GB" sz="2000" dirty="0" smtClean="0"/>
              <a:t> – 2019: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pl-PL" sz="2000" dirty="0" smtClean="0"/>
              <a:t>                                                                            </a:t>
            </a:r>
            <a:endParaRPr lang="pl-PL" sz="2000" b="1" dirty="0" smtClean="0">
              <a:latin typeface="+mn-lt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pl-PL" sz="2000" b="1" dirty="0" smtClean="0">
                <a:latin typeface="+mn-lt"/>
              </a:rPr>
              <a:t> </a:t>
            </a:r>
            <a:endParaRPr lang="en-GB" sz="2000" dirty="0" smtClean="0">
              <a:latin typeface="+mn-lt"/>
            </a:endParaRPr>
          </a:p>
          <a:p>
            <a:pPr lvl="0" algn="ctr" eaLnBrk="0" hangingPunct="0">
              <a:spcBef>
                <a:spcPct val="20000"/>
              </a:spcBef>
              <a:defRPr/>
            </a:pPr>
            <a:endParaRPr lang="en-GB" sz="2000" dirty="0">
              <a:latin typeface="+mn-lt"/>
            </a:endParaRPr>
          </a:p>
        </p:txBody>
      </p:sp>
      <p:sp>
        <p:nvSpPr>
          <p:cNvPr id="14" name="Podtytuł 2"/>
          <p:cNvSpPr txBox="1">
            <a:spLocks/>
          </p:cNvSpPr>
          <p:nvPr/>
        </p:nvSpPr>
        <p:spPr bwMode="auto">
          <a:xfrm>
            <a:off x="71406" y="3643314"/>
            <a:ext cx="628654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pl-PL" sz="2000" dirty="0" err="1" smtClean="0">
                <a:latin typeface="+mn-lt"/>
              </a:rPr>
              <a:t>During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the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meetings</a:t>
            </a:r>
            <a:r>
              <a:rPr lang="pl-PL" sz="2000" dirty="0" smtClean="0">
                <a:latin typeface="+mn-lt"/>
              </a:rPr>
              <a:t>:</a:t>
            </a:r>
            <a:r>
              <a:rPr lang="en-GB" sz="2000" dirty="0" smtClean="0">
                <a:latin typeface="+mn-lt"/>
              </a:rPr>
              <a:t>  </a:t>
            </a:r>
            <a:endParaRPr lang="pl-PL" sz="2000" dirty="0" smtClean="0">
              <a:latin typeface="+mn-lt"/>
            </a:endParaRP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l-PL" sz="2000" dirty="0" smtClean="0">
                <a:latin typeface="+mn-lt"/>
              </a:rPr>
              <a:t>Learning </a:t>
            </a:r>
            <a:r>
              <a:rPr lang="pl-PL" sz="2000" b="1" dirty="0" smtClean="0">
                <a:latin typeface="+mn-lt"/>
              </a:rPr>
              <a:t>national </a:t>
            </a:r>
            <a:r>
              <a:rPr lang="pl-PL" sz="2000" b="1" dirty="0" err="1" smtClean="0">
                <a:latin typeface="+mn-lt"/>
              </a:rPr>
              <a:t>music</a:t>
            </a:r>
            <a:r>
              <a:rPr lang="pl-PL" sz="2000" b="1" dirty="0" smtClean="0">
                <a:latin typeface="+mn-lt"/>
              </a:rPr>
              <a:t> </a:t>
            </a:r>
            <a:r>
              <a:rPr lang="pl-PL" sz="2000" dirty="0" smtClean="0">
                <a:latin typeface="+mn-lt"/>
              </a:rPr>
              <a:t>and </a:t>
            </a:r>
            <a:r>
              <a:rPr lang="pl-PL" sz="2000" dirty="0" err="1" smtClean="0">
                <a:latin typeface="+mn-lt"/>
              </a:rPr>
              <a:t>dances</a:t>
            </a:r>
            <a:r>
              <a:rPr lang="pl-PL" sz="2000" dirty="0" smtClean="0">
                <a:latin typeface="+mn-lt"/>
              </a:rPr>
              <a:t> of partner </a:t>
            </a:r>
            <a:r>
              <a:rPr lang="pl-PL" sz="2000" dirty="0" err="1" smtClean="0">
                <a:latin typeface="+mn-lt"/>
              </a:rPr>
              <a:t>countries</a:t>
            </a:r>
            <a:endParaRPr lang="pl-PL" sz="2000" dirty="0" smtClean="0">
              <a:latin typeface="+mn-lt"/>
            </a:endParaRP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l-PL" sz="2000" dirty="0" smtClean="0">
                <a:latin typeface="+mn-lt"/>
              </a:rPr>
              <a:t>  C</a:t>
            </a:r>
            <a:r>
              <a:rPr lang="en-GB" sz="2000" dirty="0" err="1" smtClean="0">
                <a:latin typeface="+mn-lt"/>
              </a:rPr>
              <a:t>hamber</a:t>
            </a:r>
            <a:r>
              <a:rPr lang="pl-PL" sz="2000" dirty="0" smtClean="0">
                <a:latin typeface="+mn-lt"/>
              </a:rPr>
              <a:t>,</a:t>
            </a:r>
            <a:r>
              <a:rPr lang="en-GB" sz="2000" dirty="0" smtClean="0">
                <a:latin typeface="+mn-lt"/>
              </a:rPr>
              <a:t> orchestral</a:t>
            </a:r>
            <a:r>
              <a:rPr lang="pl-PL" sz="2000" dirty="0" smtClean="0">
                <a:latin typeface="+mn-lt"/>
              </a:rPr>
              <a:t> and </a:t>
            </a:r>
            <a:r>
              <a:rPr lang="pl-PL" sz="2000" dirty="0" err="1" smtClean="0">
                <a:latin typeface="+mn-lt"/>
              </a:rPr>
              <a:t>choir</a:t>
            </a:r>
            <a:r>
              <a:rPr lang="en-GB" sz="2000" dirty="0" smtClean="0">
                <a:latin typeface="+mn-lt"/>
              </a:rPr>
              <a:t> </a:t>
            </a:r>
            <a:r>
              <a:rPr lang="pl-PL" sz="2000" dirty="0" smtClean="0">
                <a:latin typeface="+mn-lt"/>
              </a:rPr>
              <a:t>w</a:t>
            </a:r>
            <a:r>
              <a:rPr lang="en-GB" sz="2000" dirty="0" err="1" smtClean="0">
                <a:latin typeface="+mn-lt"/>
              </a:rPr>
              <a:t>orkshop</a:t>
            </a:r>
            <a:r>
              <a:rPr lang="pl-PL" sz="2000" dirty="0" smtClean="0">
                <a:latin typeface="+mn-lt"/>
              </a:rPr>
              <a:t>s</a:t>
            </a:r>
            <a:r>
              <a:rPr lang="en-GB" sz="2000" dirty="0" smtClean="0">
                <a:latin typeface="+mn-lt"/>
              </a:rPr>
              <a:t> with </a:t>
            </a:r>
            <a:r>
              <a:rPr lang="pl-PL" sz="2000" dirty="0" err="1" smtClean="0">
                <a:latin typeface="+mn-lt"/>
              </a:rPr>
              <a:t>teachers</a:t>
            </a:r>
            <a:r>
              <a:rPr lang="pl-PL" sz="2000" dirty="0" smtClean="0">
                <a:latin typeface="+mn-lt"/>
              </a:rPr>
              <a:t> of </a:t>
            </a:r>
            <a:r>
              <a:rPr lang="pl-PL" sz="2000" dirty="0" err="1" smtClean="0">
                <a:latin typeface="+mn-lt"/>
              </a:rPr>
              <a:t>the</a:t>
            </a:r>
            <a:r>
              <a:rPr lang="pl-PL" sz="2000" dirty="0" smtClean="0">
                <a:latin typeface="+mn-lt"/>
              </a:rPr>
              <a:t> partner </a:t>
            </a:r>
            <a:r>
              <a:rPr lang="pl-PL" sz="2000" dirty="0" err="1" smtClean="0">
                <a:latin typeface="+mn-lt"/>
              </a:rPr>
              <a:t>schools</a:t>
            </a:r>
            <a:endParaRPr lang="pl-PL" sz="2000" dirty="0" smtClean="0">
              <a:latin typeface="+mn-lt"/>
            </a:endParaRP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l-PL" sz="2000" dirty="0" smtClean="0">
                <a:latin typeface="+mn-lt"/>
              </a:rPr>
              <a:t>  O</a:t>
            </a:r>
            <a:r>
              <a:rPr lang="en-US" sz="2000" dirty="0" err="1" smtClean="0">
                <a:latin typeface="+mn-lt"/>
              </a:rPr>
              <a:t>bservation</a:t>
            </a:r>
            <a:r>
              <a:rPr lang="en-US" sz="2000" dirty="0" smtClean="0">
                <a:latin typeface="+mn-lt"/>
              </a:rPr>
              <a:t> of lessons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in</a:t>
            </a:r>
            <a:r>
              <a:rPr lang="pl-PL" sz="2000" dirty="0" smtClean="0">
                <a:latin typeface="+mn-lt"/>
              </a:rPr>
              <a:t> partner </a:t>
            </a:r>
            <a:r>
              <a:rPr lang="pl-PL" sz="2000" dirty="0" err="1" smtClean="0">
                <a:latin typeface="+mn-lt"/>
              </a:rPr>
              <a:t>institutions</a:t>
            </a:r>
            <a:endParaRPr lang="pl-PL" sz="2000" dirty="0" smtClean="0">
              <a:latin typeface="+mn-lt"/>
            </a:endParaRP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l-PL" sz="2000" dirty="0" smtClean="0">
                <a:latin typeface="+mn-lt"/>
              </a:rPr>
              <a:t>  </a:t>
            </a:r>
            <a:r>
              <a:rPr lang="pl-PL" sz="2000" dirty="0" err="1" smtClean="0">
                <a:latin typeface="+mn-lt"/>
              </a:rPr>
              <a:t>Preparation</a:t>
            </a:r>
            <a:r>
              <a:rPr lang="pl-PL" sz="2000" dirty="0" smtClean="0">
                <a:latin typeface="+mn-lt"/>
              </a:rPr>
              <a:t> of j</a:t>
            </a:r>
            <a:r>
              <a:rPr lang="en-GB" sz="2000" dirty="0" err="1" smtClean="0">
                <a:latin typeface="+mn-lt"/>
              </a:rPr>
              <a:t>oint</a:t>
            </a:r>
            <a:r>
              <a:rPr lang="en-GB" sz="2000" dirty="0" smtClean="0">
                <a:latin typeface="+mn-lt"/>
              </a:rPr>
              <a:t> concerts</a:t>
            </a:r>
            <a:r>
              <a:rPr lang="pl-PL" sz="2000" dirty="0" smtClean="0">
                <a:latin typeface="+mn-lt"/>
              </a:rPr>
              <a:t> for </a:t>
            </a:r>
            <a:r>
              <a:rPr lang="pl-PL" sz="2000" dirty="0" err="1" smtClean="0">
                <a:latin typeface="+mn-lt"/>
              </a:rPr>
              <a:t>wide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audience</a:t>
            </a:r>
            <a:endParaRPr lang="en-GB" sz="2000" dirty="0" smtClean="0"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29256" y="5715016"/>
            <a:ext cx="3286148" cy="83310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596" y="6072206"/>
            <a:ext cx="4246728" cy="3785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28728" y="2000240"/>
            <a:ext cx="6443647" cy="5883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15074" y="3929066"/>
            <a:ext cx="2785031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14524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3214678" y="1428736"/>
          <a:ext cx="464347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392" y="142852"/>
            <a:ext cx="14585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Podtytuł 2"/>
          <p:cNvSpPr txBox="1">
            <a:spLocks/>
          </p:cNvSpPr>
          <p:nvPr/>
        </p:nvSpPr>
        <p:spPr bwMode="auto">
          <a:xfrm>
            <a:off x="5429256" y="2714620"/>
            <a:ext cx="335758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000" dirty="0" smtClean="0">
                <a:latin typeface="+mn-lt"/>
              </a:rPr>
              <a:t>In the recent years the number of the candidates taking the entrance examination to both schools, that is </a:t>
            </a:r>
            <a:r>
              <a:rPr lang="pl-PL" sz="2000" dirty="0" err="1" smtClean="0">
                <a:latin typeface="+mn-lt"/>
              </a:rPr>
              <a:t>primary</a:t>
            </a:r>
            <a:r>
              <a:rPr lang="pl-PL" sz="2000" dirty="0" smtClean="0">
                <a:latin typeface="+mn-lt"/>
              </a:rPr>
              <a:t> and </a:t>
            </a:r>
            <a:r>
              <a:rPr lang="pl-PL" sz="2000" dirty="0" err="1" smtClean="0">
                <a:latin typeface="+mn-lt"/>
              </a:rPr>
              <a:t>secondary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ones</a:t>
            </a:r>
            <a:r>
              <a:rPr lang="en-GB" sz="2000" dirty="0" smtClean="0">
                <a:latin typeface="+mn-lt"/>
              </a:rPr>
              <a:t>, exceeded the capacity three times every year</a:t>
            </a:r>
            <a:endParaRPr lang="en-GB" sz="2000" dirty="0">
              <a:latin typeface="+mn-lt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2285992"/>
            <a:ext cx="457550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2143108" y="1428736"/>
          <a:ext cx="5357850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81" name="Tytuł 1"/>
          <p:cNvSpPr>
            <a:spLocks noGrp="1"/>
          </p:cNvSpPr>
          <p:nvPr>
            <p:ph type="ctrTitle"/>
          </p:nvPr>
        </p:nvSpPr>
        <p:spPr>
          <a:xfrm>
            <a:off x="2000232" y="376352"/>
            <a:ext cx="6715172" cy="766632"/>
          </a:xfrm>
        </p:spPr>
        <p:txBody>
          <a:bodyPr/>
          <a:lstStyle/>
          <a:p>
            <a:pPr eaLnBrk="1" hangingPunct="1"/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Bronisław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Rutkowski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Primary and Secondary Music School </a:t>
            </a:r>
            <a:r>
              <a:rPr lang="pl-PL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pl-PL" sz="2000" b="1" i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Cracow</a:t>
            </a:r>
            <a:endParaRPr lang="en-GB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>
            <a:off x="2143137" y="1214422"/>
            <a:ext cx="6429391" cy="1588"/>
          </a:xfrm>
          <a:prstGeom prst="line">
            <a:avLst/>
          </a:prstGeom>
          <a:ln>
            <a:solidFill>
              <a:srgbClr val="99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6" y="142852"/>
            <a:ext cx="1928794" cy="188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5984" y="2071678"/>
            <a:ext cx="5000660" cy="2322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ytuł 1"/>
          <p:cNvSpPr txBox="1">
            <a:spLocks/>
          </p:cNvSpPr>
          <p:nvPr/>
        </p:nvSpPr>
        <p:spPr bwMode="auto">
          <a:xfrm>
            <a:off x="928695" y="4500570"/>
            <a:ext cx="8143899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Szkoła Muzyczna I </a:t>
            </a:r>
            <a:r>
              <a:rPr kumimoji="0" lang="pl-PL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</a:t>
            </a:r>
            <a:r>
              <a:rPr kumimoji="0" lang="pl-PL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II stopnia im. Bronisława Rutkowskiego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ul. Józefińska 10 , 30-529 Kraków, Poland</a:t>
            </a:r>
            <a:endParaRPr lang="pl-PL" sz="2000" b="1" i="1" dirty="0" smtClean="0">
              <a:solidFill>
                <a:srgbClr val="6633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phone</a:t>
            </a:r>
            <a:r>
              <a:rPr kumimoji="0" lang="pl-PL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/ </a:t>
            </a:r>
            <a:r>
              <a:rPr kumimoji="0" lang="pl-PL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fax</a:t>
            </a:r>
            <a:r>
              <a:rPr kumimoji="0" lang="pl-PL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:   +48 12 656 09 45</a:t>
            </a:r>
            <a:br>
              <a:rPr kumimoji="0" lang="pl-PL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pl-PL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hlinkClick r:id="rId8"/>
              </a:rPr>
              <a:t>www.sm1krakow.pl/</a:t>
            </a:r>
            <a:r>
              <a:rPr kumimoji="0" lang="pl-PL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e-mail: </a:t>
            </a:r>
            <a:r>
              <a:rPr kumimoji="0" lang="pl-PL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hlinkClick r:id="rId9"/>
              </a:rPr>
              <a:t>dyrekcja@sm1krakow.pl</a:t>
            </a:r>
            <a:r>
              <a:rPr kumimoji="0" lang="pl-PL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10044</TotalTime>
  <Words>1583</Words>
  <Application>Microsoft Office PowerPoint</Application>
  <PresentationFormat>Pokaz na ekranie (4:3)</PresentationFormat>
  <Paragraphs>193</Paragraphs>
  <Slides>36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37" baseType="lpstr">
      <vt:lpstr>Motyw pakietu Office</vt:lpstr>
      <vt:lpstr>BRONISŁAW RUTKOWSKI PRIMARY  AND SECONDARY MUSIC SCHOOL  in CRACOW,   POLAND</vt:lpstr>
      <vt:lpstr>Bronisław Rutkowski  Primary and Secondary Music School in Cracow</vt:lpstr>
      <vt:lpstr>Bronisław Rutkowski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  <vt:lpstr>Bronisław Rutkowski Primary and Secondary Music School in Cracow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nauczyciel1</dc:creator>
  <cp:lastModifiedBy>Grzegorz</cp:lastModifiedBy>
  <cp:revision>328</cp:revision>
  <dcterms:created xsi:type="dcterms:W3CDTF">2015-04-10T06:40:12Z</dcterms:created>
  <dcterms:modified xsi:type="dcterms:W3CDTF">2017-11-20T20:37:30Z</dcterms:modified>
</cp:coreProperties>
</file>